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60" r:id="rId4"/>
  </p:sldMasterIdLst>
  <p:sldIdLst>
    <p:sldId id="343" r:id="rId5"/>
    <p:sldId id="373" r:id="rId6"/>
    <p:sldId id="338" r:id="rId7"/>
    <p:sldId id="344" r:id="rId8"/>
    <p:sldId id="341" r:id="rId9"/>
    <p:sldId id="376" r:id="rId10"/>
    <p:sldId id="380" r:id="rId11"/>
    <p:sldId id="352" r:id="rId12"/>
    <p:sldId id="374" r:id="rId13"/>
    <p:sldId id="375" r:id="rId14"/>
    <p:sldId id="356" r:id="rId15"/>
    <p:sldId id="377" r:id="rId16"/>
    <p:sldId id="378" r:id="rId17"/>
    <p:sldId id="381" r:id="rId18"/>
    <p:sldId id="384" r:id="rId19"/>
    <p:sldId id="382" r:id="rId20"/>
    <p:sldId id="379" r:id="rId21"/>
    <p:sldId id="372" r:id="rId22"/>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6D3C"/>
    <a:srgbClr val="FEFFC5"/>
    <a:srgbClr val="FDFF97"/>
    <a:srgbClr val="2C4788"/>
    <a:srgbClr val="346C85"/>
    <a:srgbClr val="555555"/>
    <a:srgbClr val="723395"/>
    <a:srgbClr val="833AAC"/>
    <a:srgbClr val="000000"/>
    <a:srgbClr val="4D34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91" autoAdjust="0"/>
    <p:restoredTop sz="96357" autoAdjust="0"/>
  </p:normalViewPr>
  <p:slideViewPr>
    <p:cSldViewPr>
      <p:cViewPr varScale="1">
        <p:scale>
          <a:sx n="68" d="100"/>
          <a:sy n="68" d="100"/>
        </p:scale>
        <p:origin x="844" y="4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E27CB52-5FCD-F146-AE98-5D36C008A7D9}"/>
              </a:ext>
            </a:extLst>
          </p:cNvPr>
          <p:cNvGrpSpPr/>
          <p:nvPr userDrawn="1"/>
        </p:nvGrpSpPr>
        <p:grpSpPr>
          <a:xfrm>
            <a:off x="914401" y="381000"/>
            <a:ext cx="10286999" cy="5898494"/>
            <a:chOff x="914401" y="381000"/>
            <a:chExt cx="10286999" cy="5898494"/>
          </a:xfrm>
        </p:grpSpPr>
        <p:sp>
          <p:nvSpPr>
            <p:cNvPr id="6" name="Freeform 5">
              <a:extLst>
                <a:ext uri="{FF2B5EF4-FFF2-40B4-BE49-F238E27FC236}">
                  <a16:creationId xmlns:a16="http://schemas.microsoft.com/office/drawing/2014/main" id="{B2F99DF6-A203-9D44-9A6A-0AC1A58A2ED9}"/>
                </a:ext>
              </a:extLst>
            </p:cNvPr>
            <p:cNvSpPr>
              <a:spLocks/>
            </p:cNvSpPr>
            <p:nvPr/>
          </p:nvSpPr>
          <p:spPr bwMode="auto">
            <a:xfrm>
              <a:off x="9779656" y="381000"/>
              <a:ext cx="1421744" cy="1322185"/>
            </a:xfrm>
            <a:custGeom>
              <a:avLst/>
              <a:gdLst/>
              <a:ahLst/>
              <a:cxnLst>
                <a:cxn ang="0">
                  <a:pos x="15" y="6537"/>
                </a:cxn>
                <a:cxn ang="0">
                  <a:pos x="210" y="6543"/>
                </a:cxn>
                <a:cxn ang="0">
                  <a:pos x="464" y="6570"/>
                </a:cxn>
                <a:cxn ang="0">
                  <a:pos x="712" y="6615"/>
                </a:cxn>
                <a:cxn ang="0">
                  <a:pos x="952" y="6679"/>
                </a:cxn>
                <a:cxn ang="0">
                  <a:pos x="1180" y="6762"/>
                </a:cxn>
                <a:cxn ang="0">
                  <a:pos x="1400" y="6860"/>
                </a:cxn>
                <a:cxn ang="0">
                  <a:pos x="1605" y="6973"/>
                </a:cxn>
                <a:cxn ang="0">
                  <a:pos x="1797" y="7100"/>
                </a:cxn>
                <a:cxn ang="0">
                  <a:pos x="1972" y="7240"/>
                </a:cxn>
                <a:cxn ang="0">
                  <a:pos x="2131" y="7392"/>
                </a:cxn>
                <a:cxn ang="0">
                  <a:pos x="2270" y="7553"/>
                </a:cxn>
                <a:cxn ang="0">
                  <a:pos x="2388" y="7725"/>
                </a:cxn>
                <a:cxn ang="0">
                  <a:pos x="2485" y="7903"/>
                </a:cxn>
                <a:cxn ang="0">
                  <a:pos x="2558" y="8089"/>
                </a:cxn>
                <a:cxn ang="0">
                  <a:pos x="2607" y="8280"/>
                </a:cxn>
                <a:cxn ang="0">
                  <a:pos x="2629" y="8477"/>
                </a:cxn>
                <a:cxn ang="0">
                  <a:pos x="9167" y="8416"/>
                </a:cxn>
                <a:cxn ang="0">
                  <a:pos x="9149" y="7979"/>
                </a:cxn>
                <a:cxn ang="0">
                  <a:pos x="9106" y="7548"/>
                </a:cxn>
                <a:cxn ang="0">
                  <a:pos x="9042" y="7124"/>
                </a:cxn>
                <a:cxn ang="0">
                  <a:pos x="8957" y="6706"/>
                </a:cxn>
                <a:cxn ang="0">
                  <a:pos x="8848" y="6296"/>
                </a:cxn>
                <a:cxn ang="0">
                  <a:pos x="8720" y="5894"/>
                </a:cxn>
                <a:cxn ang="0">
                  <a:pos x="8570" y="5500"/>
                </a:cxn>
                <a:cxn ang="0">
                  <a:pos x="8401" y="5115"/>
                </a:cxn>
                <a:cxn ang="0">
                  <a:pos x="8212" y="4740"/>
                </a:cxn>
                <a:cxn ang="0">
                  <a:pos x="8005" y="4374"/>
                </a:cxn>
                <a:cxn ang="0">
                  <a:pos x="7780" y="4020"/>
                </a:cxn>
                <a:cxn ang="0">
                  <a:pos x="7538" y="3677"/>
                </a:cxn>
                <a:cxn ang="0">
                  <a:pos x="7278" y="3347"/>
                </a:cxn>
                <a:cxn ang="0">
                  <a:pos x="7001" y="3026"/>
                </a:cxn>
                <a:cxn ang="0">
                  <a:pos x="6710" y="2721"/>
                </a:cxn>
                <a:cxn ang="0">
                  <a:pos x="6403" y="2427"/>
                </a:cxn>
                <a:cxn ang="0">
                  <a:pos x="6082" y="2150"/>
                </a:cxn>
                <a:cxn ang="0">
                  <a:pos x="5746" y="1884"/>
                </a:cxn>
                <a:cxn ang="0">
                  <a:pos x="5397" y="1635"/>
                </a:cxn>
                <a:cxn ang="0">
                  <a:pos x="5035" y="1401"/>
                </a:cxn>
                <a:cxn ang="0">
                  <a:pos x="4661" y="1183"/>
                </a:cxn>
                <a:cxn ang="0">
                  <a:pos x="4274" y="982"/>
                </a:cxn>
                <a:cxn ang="0">
                  <a:pos x="3878" y="798"/>
                </a:cxn>
                <a:cxn ang="0">
                  <a:pos x="3470" y="631"/>
                </a:cxn>
                <a:cxn ang="0">
                  <a:pos x="3052" y="482"/>
                </a:cxn>
                <a:cxn ang="0">
                  <a:pos x="2626" y="353"/>
                </a:cxn>
                <a:cxn ang="0">
                  <a:pos x="2189" y="244"/>
                </a:cxn>
                <a:cxn ang="0">
                  <a:pos x="1745" y="153"/>
                </a:cxn>
                <a:cxn ang="0">
                  <a:pos x="1294" y="82"/>
                </a:cxn>
                <a:cxn ang="0">
                  <a:pos x="834" y="34"/>
                </a:cxn>
                <a:cxn ang="0">
                  <a:pos x="369" y="6"/>
                </a:cxn>
                <a:cxn ang="0">
                  <a:pos x="15" y="0"/>
                </a:cxn>
              </a:cxnLst>
              <a:rect l="0" t="0" r="r" b="b"/>
              <a:pathLst>
                <a:path w="9167" h="8526">
                  <a:moveTo>
                    <a:pt x="15" y="0"/>
                  </a:moveTo>
                  <a:lnTo>
                    <a:pt x="0" y="0"/>
                  </a:lnTo>
                  <a:lnTo>
                    <a:pt x="0" y="6537"/>
                  </a:lnTo>
                  <a:lnTo>
                    <a:pt x="15" y="6537"/>
                  </a:lnTo>
                  <a:lnTo>
                    <a:pt x="15" y="6537"/>
                  </a:lnTo>
                  <a:lnTo>
                    <a:pt x="81" y="6538"/>
                  </a:lnTo>
                  <a:lnTo>
                    <a:pt x="146" y="6540"/>
                  </a:lnTo>
                  <a:lnTo>
                    <a:pt x="210" y="6543"/>
                  </a:lnTo>
                  <a:lnTo>
                    <a:pt x="274" y="6548"/>
                  </a:lnTo>
                  <a:lnTo>
                    <a:pt x="338" y="6554"/>
                  </a:lnTo>
                  <a:lnTo>
                    <a:pt x="401" y="6561"/>
                  </a:lnTo>
                  <a:lnTo>
                    <a:pt x="464" y="6570"/>
                  </a:lnTo>
                  <a:lnTo>
                    <a:pt x="526" y="6579"/>
                  </a:lnTo>
                  <a:lnTo>
                    <a:pt x="589" y="6590"/>
                  </a:lnTo>
                  <a:lnTo>
                    <a:pt x="651" y="6602"/>
                  </a:lnTo>
                  <a:lnTo>
                    <a:pt x="712" y="6615"/>
                  </a:lnTo>
                  <a:lnTo>
                    <a:pt x="772" y="6629"/>
                  </a:lnTo>
                  <a:lnTo>
                    <a:pt x="833" y="6645"/>
                  </a:lnTo>
                  <a:lnTo>
                    <a:pt x="892" y="6662"/>
                  </a:lnTo>
                  <a:lnTo>
                    <a:pt x="952" y="6679"/>
                  </a:lnTo>
                  <a:lnTo>
                    <a:pt x="1010" y="6699"/>
                  </a:lnTo>
                  <a:lnTo>
                    <a:pt x="1067" y="6718"/>
                  </a:lnTo>
                  <a:lnTo>
                    <a:pt x="1124" y="6740"/>
                  </a:lnTo>
                  <a:lnTo>
                    <a:pt x="1180" y="6762"/>
                  </a:lnTo>
                  <a:lnTo>
                    <a:pt x="1236" y="6785"/>
                  </a:lnTo>
                  <a:lnTo>
                    <a:pt x="1291" y="6809"/>
                  </a:lnTo>
                  <a:lnTo>
                    <a:pt x="1346" y="6834"/>
                  </a:lnTo>
                  <a:lnTo>
                    <a:pt x="1400" y="6860"/>
                  </a:lnTo>
                  <a:lnTo>
                    <a:pt x="1453" y="6886"/>
                  </a:lnTo>
                  <a:lnTo>
                    <a:pt x="1504" y="6915"/>
                  </a:lnTo>
                  <a:lnTo>
                    <a:pt x="1555" y="6944"/>
                  </a:lnTo>
                  <a:lnTo>
                    <a:pt x="1605" y="6973"/>
                  </a:lnTo>
                  <a:lnTo>
                    <a:pt x="1655" y="7003"/>
                  </a:lnTo>
                  <a:lnTo>
                    <a:pt x="1703" y="7035"/>
                  </a:lnTo>
                  <a:lnTo>
                    <a:pt x="1750" y="7067"/>
                  </a:lnTo>
                  <a:lnTo>
                    <a:pt x="1797" y="7100"/>
                  </a:lnTo>
                  <a:lnTo>
                    <a:pt x="1842" y="7133"/>
                  </a:lnTo>
                  <a:lnTo>
                    <a:pt x="1886" y="7169"/>
                  </a:lnTo>
                  <a:lnTo>
                    <a:pt x="1929" y="7204"/>
                  </a:lnTo>
                  <a:lnTo>
                    <a:pt x="1972" y="7240"/>
                  </a:lnTo>
                  <a:lnTo>
                    <a:pt x="2013" y="7276"/>
                  </a:lnTo>
                  <a:lnTo>
                    <a:pt x="2054" y="7314"/>
                  </a:lnTo>
                  <a:lnTo>
                    <a:pt x="2093" y="7353"/>
                  </a:lnTo>
                  <a:lnTo>
                    <a:pt x="2131" y="7392"/>
                  </a:lnTo>
                  <a:lnTo>
                    <a:pt x="2167" y="7431"/>
                  </a:lnTo>
                  <a:lnTo>
                    <a:pt x="2203" y="7471"/>
                  </a:lnTo>
                  <a:lnTo>
                    <a:pt x="2237" y="7512"/>
                  </a:lnTo>
                  <a:lnTo>
                    <a:pt x="2270" y="7553"/>
                  </a:lnTo>
                  <a:lnTo>
                    <a:pt x="2301" y="7595"/>
                  </a:lnTo>
                  <a:lnTo>
                    <a:pt x="2332" y="7638"/>
                  </a:lnTo>
                  <a:lnTo>
                    <a:pt x="2360" y="7680"/>
                  </a:lnTo>
                  <a:lnTo>
                    <a:pt x="2388" y="7725"/>
                  </a:lnTo>
                  <a:lnTo>
                    <a:pt x="2415" y="7768"/>
                  </a:lnTo>
                  <a:lnTo>
                    <a:pt x="2439" y="7813"/>
                  </a:lnTo>
                  <a:lnTo>
                    <a:pt x="2463" y="7857"/>
                  </a:lnTo>
                  <a:lnTo>
                    <a:pt x="2485" y="7903"/>
                  </a:lnTo>
                  <a:lnTo>
                    <a:pt x="2506" y="7949"/>
                  </a:lnTo>
                  <a:lnTo>
                    <a:pt x="2525" y="7995"/>
                  </a:lnTo>
                  <a:lnTo>
                    <a:pt x="2542" y="8042"/>
                  </a:lnTo>
                  <a:lnTo>
                    <a:pt x="2558" y="8089"/>
                  </a:lnTo>
                  <a:lnTo>
                    <a:pt x="2573" y="8136"/>
                  </a:lnTo>
                  <a:lnTo>
                    <a:pt x="2586" y="8184"/>
                  </a:lnTo>
                  <a:lnTo>
                    <a:pt x="2597" y="8232"/>
                  </a:lnTo>
                  <a:lnTo>
                    <a:pt x="2607" y="8280"/>
                  </a:lnTo>
                  <a:lnTo>
                    <a:pt x="2615" y="8329"/>
                  </a:lnTo>
                  <a:lnTo>
                    <a:pt x="2621" y="8379"/>
                  </a:lnTo>
                  <a:lnTo>
                    <a:pt x="2626" y="8428"/>
                  </a:lnTo>
                  <a:lnTo>
                    <a:pt x="2629" y="8477"/>
                  </a:lnTo>
                  <a:lnTo>
                    <a:pt x="2630" y="8526"/>
                  </a:lnTo>
                  <a:lnTo>
                    <a:pt x="9167" y="8526"/>
                  </a:lnTo>
                  <a:lnTo>
                    <a:pt x="9167" y="8526"/>
                  </a:lnTo>
                  <a:lnTo>
                    <a:pt x="9167" y="8416"/>
                  </a:lnTo>
                  <a:lnTo>
                    <a:pt x="9165" y="8306"/>
                  </a:lnTo>
                  <a:lnTo>
                    <a:pt x="9160" y="8197"/>
                  </a:lnTo>
                  <a:lnTo>
                    <a:pt x="9156" y="8088"/>
                  </a:lnTo>
                  <a:lnTo>
                    <a:pt x="9149" y="7979"/>
                  </a:lnTo>
                  <a:lnTo>
                    <a:pt x="9141" y="7871"/>
                  </a:lnTo>
                  <a:lnTo>
                    <a:pt x="9130" y="7763"/>
                  </a:lnTo>
                  <a:lnTo>
                    <a:pt x="9119" y="7656"/>
                  </a:lnTo>
                  <a:lnTo>
                    <a:pt x="9106" y="7548"/>
                  </a:lnTo>
                  <a:lnTo>
                    <a:pt x="9093" y="7442"/>
                  </a:lnTo>
                  <a:lnTo>
                    <a:pt x="9078" y="7336"/>
                  </a:lnTo>
                  <a:lnTo>
                    <a:pt x="9061" y="7229"/>
                  </a:lnTo>
                  <a:lnTo>
                    <a:pt x="9042" y="7124"/>
                  </a:lnTo>
                  <a:lnTo>
                    <a:pt x="9023" y="7019"/>
                  </a:lnTo>
                  <a:lnTo>
                    <a:pt x="9002" y="6914"/>
                  </a:lnTo>
                  <a:lnTo>
                    <a:pt x="8979" y="6810"/>
                  </a:lnTo>
                  <a:lnTo>
                    <a:pt x="8957" y="6706"/>
                  </a:lnTo>
                  <a:lnTo>
                    <a:pt x="8931" y="6603"/>
                  </a:lnTo>
                  <a:lnTo>
                    <a:pt x="8905" y="6500"/>
                  </a:lnTo>
                  <a:lnTo>
                    <a:pt x="8878" y="6398"/>
                  </a:lnTo>
                  <a:lnTo>
                    <a:pt x="8848" y="6296"/>
                  </a:lnTo>
                  <a:lnTo>
                    <a:pt x="8818" y="6195"/>
                  </a:lnTo>
                  <a:lnTo>
                    <a:pt x="8786" y="6094"/>
                  </a:lnTo>
                  <a:lnTo>
                    <a:pt x="8753" y="5993"/>
                  </a:lnTo>
                  <a:lnTo>
                    <a:pt x="8720" y="5894"/>
                  </a:lnTo>
                  <a:lnTo>
                    <a:pt x="8684" y="5795"/>
                  </a:lnTo>
                  <a:lnTo>
                    <a:pt x="8647" y="5695"/>
                  </a:lnTo>
                  <a:lnTo>
                    <a:pt x="8609" y="5598"/>
                  </a:lnTo>
                  <a:lnTo>
                    <a:pt x="8570" y="5500"/>
                  </a:lnTo>
                  <a:lnTo>
                    <a:pt x="8530" y="5402"/>
                  </a:lnTo>
                  <a:lnTo>
                    <a:pt x="8488" y="5306"/>
                  </a:lnTo>
                  <a:lnTo>
                    <a:pt x="8446" y="5210"/>
                  </a:lnTo>
                  <a:lnTo>
                    <a:pt x="8401" y="5115"/>
                  </a:lnTo>
                  <a:lnTo>
                    <a:pt x="8355" y="5020"/>
                  </a:lnTo>
                  <a:lnTo>
                    <a:pt x="8309" y="4927"/>
                  </a:lnTo>
                  <a:lnTo>
                    <a:pt x="8261" y="4833"/>
                  </a:lnTo>
                  <a:lnTo>
                    <a:pt x="8212" y="4740"/>
                  </a:lnTo>
                  <a:lnTo>
                    <a:pt x="8162" y="4648"/>
                  </a:lnTo>
                  <a:lnTo>
                    <a:pt x="8112" y="4556"/>
                  </a:lnTo>
                  <a:lnTo>
                    <a:pt x="8059" y="4465"/>
                  </a:lnTo>
                  <a:lnTo>
                    <a:pt x="8005" y="4374"/>
                  </a:lnTo>
                  <a:lnTo>
                    <a:pt x="7950" y="4285"/>
                  </a:lnTo>
                  <a:lnTo>
                    <a:pt x="7896" y="4196"/>
                  </a:lnTo>
                  <a:lnTo>
                    <a:pt x="7838" y="4108"/>
                  </a:lnTo>
                  <a:lnTo>
                    <a:pt x="7780" y="4020"/>
                  </a:lnTo>
                  <a:lnTo>
                    <a:pt x="7721" y="3934"/>
                  </a:lnTo>
                  <a:lnTo>
                    <a:pt x="7661" y="3847"/>
                  </a:lnTo>
                  <a:lnTo>
                    <a:pt x="7599" y="3762"/>
                  </a:lnTo>
                  <a:lnTo>
                    <a:pt x="7538" y="3677"/>
                  </a:lnTo>
                  <a:lnTo>
                    <a:pt x="7474" y="3594"/>
                  </a:lnTo>
                  <a:lnTo>
                    <a:pt x="7410" y="3510"/>
                  </a:lnTo>
                  <a:lnTo>
                    <a:pt x="7344" y="3428"/>
                  </a:lnTo>
                  <a:lnTo>
                    <a:pt x="7278" y="3347"/>
                  </a:lnTo>
                  <a:lnTo>
                    <a:pt x="7211" y="3265"/>
                  </a:lnTo>
                  <a:lnTo>
                    <a:pt x="7142" y="3185"/>
                  </a:lnTo>
                  <a:lnTo>
                    <a:pt x="7072" y="3105"/>
                  </a:lnTo>
                  <a:lnTo>
                    <a:pt x="7001" y="3026"/>
                  </a:lnTo>
                  <a:lnTo>
                    <a:pt x="6931" y="2949"/>
                  </a:lnTo>
                  <a:lnTo>
                    <a:pt x="6859" y="2872"/>
                  </a:lnTo>
                  <a:lnTo>
                    <a:pt x="6784" y="2797"/>
                  </a:lnTo>
                  <a:lnTo>
                    <a:pt x="6710" y="2721"/>
                  </a:lnTo>
                  <a:lnTo>
                    <a:pt x="6634" y="2646"/>
                  </a:lnTo>
                  <a:lnTo>
                    <a:pt x="6559" y="2573"/>
                  </a:lnTo>
                  <a:lnTo>
                    <a:pt x="6481" y="2499"/>
                  </a:lnTo>
                  <a:lnTo>
                    <a:pt x="6403" y="2427"/>
                  </a:lnTo>
                  <a:lnTo>
                    <a:pt x="6325" y="2356"/>
                  </a:lnTo>
                  <a:lnTo>
                    <a:pt x="6245" y="2287"/>
                  </a:lnTo>
                  <a:lnTo>
                    <a:pt x="6163" y="2217"/>
                  </a:lnTo>
                  <a:lnTo>
                    <a:pt x="6082" y="2150"/>
                  </a:lnTo>
                  <a:lnTo>
                    <a:pt x="5999" y="2081"/>
                  </a:lnTo>
                  <a:lnTo>
                    <a:pt x="5915" y="2015"/>
                  </a:lnTo>
                  <a:lnTo>
                    <a:pt x="5832" y="1949"/>
                  </a:lnTo>
                  <a:lnTo>
                    <a:pt x="5746" y="1884"/>
                  </a:lnTo>
                  <a:lnTo>
                    <a:pt x="5660" y="1820"/>
                  </a:lnTo>
                  <a:lnTo>
                    <a:pt x="5573" y="1757"/>
                  </a:lnTo>
                  <a:lnTo>
                    <a:pt x="5485" y="1696"/>
                  </a:lnTo>
                  <a:lnTo>
                    <a:pt x="5397" y="1635"/>
                  </a:lnTo>
                  <a:lnTo>
                    <a:pt x="5308" y="1574"/>
                  </a:lnTo>
                  <a:lnTo>
                    <a:pt x="5218" y="1516"/>
                  </a:lnTo>
                  <a:lnTo>
                    <a:pt x="5126" y="1458"/>
                  </a:lnTo>
                  <a:lnTo>
                    <a:pt x="5035" y="1401"/>
                  </a:lnTo>
                  <a:lnTo>
                    <a:pt x="4942" y="1345"/>
                  </a:lnTo>
                  <a:lnTo>
                    <a:pt x="4850" y="1290"/>
                  </a:lnTo>
                  <a:lnTo>
                    <a:pt x="4756" y="1236"/>
                  </a:lnTo>
                  <a:lnTo>
                    <a:pt x="4661" y="1183"/>
                  </a:lnTo>
                  <a:lnTo>
                    <a:pt x="4565" y="1131"/>
                  </a:lnTo>
                  <a:lnTo>
                    <a:pt x="4469" y="1080"/>
                  </a:lnTo>
                  <a:lnTo>
                    <a:pt x="4373" y="1030"/>
                  </a:lnTo>
                  <a:lnTo>
                    <a:pt x="4274" y="982"/>
                  </a:lnTo>
                  <a:lnTo>
                    <a:pt x="4176" y="934"/>
                  </a:lnTo>
                  <a:lnTo>
                    <a:pt x="4078" y="887"/>
                  </a:lnTo>
                  <a:lnTo>
                    <a:pt x="3978" y="842"/>
                  </a:lnTo>
                  <a:lnTo>
                    <a:pt x="3878" y="798"/>
                  </a:lnTo>
                  <a:lnTo>
                    <a:pt x="3777" y="755"/>
                  </a:lnTo>
                  <a:lnTo>
                    <a:pt x="3675" y="712"/>
                  </a:lnTo>
                  <a:lnTo>
                    <a:pt x="3572" y="671"/>
                  </a:lnTo>
                  <a:lnTo>
                    <a:pt x="3470" y="631"/>
                  </a:lnTo>
                  <a:lnTo>
                    <a:pt x="3367" y="592"/>
                  </a:lnTo>
                  <a:lnTo>
                    <a:pt x="3263" y="555"/>
                  </a:lnTo>
                  <a:lnTo>
                    <a:pt x="3157" y="518"/>
                  </a:lnTo>
                  <a:lnTo>
                    <a:pt x="3052" y="482"/>
                  </a:lnTo>
                  <a:lnTo>
                    <a:pt x="2946" y="448"/>
                  </a:lnTo>
                  <a:lnTo>
                    <a:pt x="2839" y="416"/>
                  </a:lnTo>
                  <a:lnTo>
                    <a:pt x="2733" y="384"/>
                  </a:lnTo>
                  <a:lnTo>
                    <a:pt x="2626" y="353"/>
                  </a:lnTo>
                  <a:lnTo>
                    <a:pt x="2517" y="324"/>
                  </a:lnTo>
                  <a:lnTo>
                    <a:pt x="2408" y="296"/>
                  </a:lnTo>
                  <a:lnTo>
                    <a:pt x="2299" y="269"/>
                  </a:lnTo>
                  <a:lnTo>
                    <a:pt x="2189" y="244"/>
                  </a:lnTo>
                  <a:lnTo>
                    <a:pt x="2079" y="218"/>
                  </a:lnTo>
                  <a:lnTo>
                    <a:pt x="1968" y="196"/>
                  </a:lnTo>
                  <a:lnTo>
                    <a:pt x="1857" y="174"/>
                  </a:lnTo>
                  <a:lnTo>
                    <a:pt x="1745" y="153"/>
                  </a:lnTo>
                  <a:lnTo>
                    <a:pt x="1633" y="134"/>
                  </a:lnTo>
                  <a:lnTo>
                    <a:pt x="1520" y="115"/>
                  </a:lnTo>
                  <a:lnTo>
                    <a:pt x="1407" y="98"/>
                  </a:lnTo>
                  <a:lnTo>
                    <a:pt x="1294" y="82"/>
                  </a:lnTo>
                  <a:lnTo>
                    <a:pt x="1179" y="69"/>
                  </a:lnTo>
                  <a:lnTo>
                    <a:pt x="1065" y="56"/>
                  </a:lnTo>
                  <a:lnTo>
                    <a:pt x="949" y="45"/>
                  </a:lnTo>
                  <a:lnTo>
                    <a:pt x="834" y="34"/>
                  </a:lnTo>
                  <a:lnTo>
                    <a:pt x="719" y="25"/>
                  </a:lnTo>
                  <a:lnTo>
                    <a:pt x="602" y="17"/>
                  </a:lnTo>
                  <a:lnTo>
                    <a:pt x="485" y="11"/>
                  </a:lnTo>
                  <a:lnTo>
                    <a:pt x="369" y="6"/>
                  </a:lnTo>
                  <a:lnTo>
                    <a:pt x="251" y="2"/>
                  </a:lnTo>
                  <a:lnTo>
                    <a:pt x="133" y="1"/>
                  </a:lnTo>
                  <a:lnTo>
                    <a:pt x="15" y="0"/>
                  </a:lnTo>
                  <a:lnTo>
                    <a:pt x="15" y="0"/>
                  </a:lnTo>
                  <a:close/>
                </a:path>
              </a:pathLst>
            </a:custGeom>
            <a:solidFill>
              <a:schemeClr val="accent6">
                <a:lumMod val="75000"/>
              </a:schemeClr>
            </a:solidFill>
            <a:ln w="190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solidFill>
                  <a:srgbClr val="FFFFFF"/>
                </a:solidFill>
                <a:latin typeface="+mn-lt"/>
                <a:cs typeface="Arial Narrow"/>
              </a:endParaRPr>
            </a:p>
          </p:txBody>
        </p:sp>
        <p:sp>
          <p:nvSpPr>
            <p:cNvPr id="7" name="Rectangle 6">
              <a:extLst>
                <a:ext uri="{FF2B5EF4-FFF2-40B4-BE49-F238E27FC236}">
                  <a16:creationId xmlns:a16="http://schemas.microsoft.com/office/drawing/2014/main" id="{8BA5C25D-8B04-E449-8398-ED746F8F13F8}"/>
                </a:ext>
              </a:extLst>
            </p:cNvPr>
            <p:cNvSpPr>
              <a:spLocks noChangeArrowheads="1"/>
            </p:cNvSpPr>
            <p:nvPr/>
          </p:nvSpPr>
          <p:spPr bwMode="auto">
            <a:xfrm>
              <a:off x="6701157" y="381000"/>
              <a:ext cx="3200400" cy="1013737"/>
            </a:xfrm>
            <a:prstGeom prst="rect">
              <a:avLst/>
            </a:prstGeom>
            <a:solidFill>
              <a:schemeClr val="accent4">
                <a:lumMod val="75000"/>
              </a:schemeClr>
            </a:solidFill>
            <a:ln w="190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dirty="0">
                <a:solidFill>
                  <a:srgbClr val="FFFFFF"/>
                </a:solidFill>
                <a:latin typeface="+mn-lt"/>
                <a:cs typeface="Arial Narrow"/>
              </a:endParaRPr>
            </a:p>
          </p:txBody>
        </p:sp>
        <p:sp>
          <p:nvSpPr>
            <p:cNvPr id="8" name="Rectangle 6">
              <a:extLst>
                <a:ext uri="{FF2B5EF4-FFF2-40B4-BE49-F238E27FC236}">
                  <a16:creationId xmlns:a16="http://schemas.microsoft.com/office/drawing/2014/main" id="{04B6911B-F297-B44C-8316-87E47393E11F}"/>
                </a:ext>
              </a:extLst>
            </p:cNvPr>
            <p:cNvSpPr>
              <a:spLocks noChangeArrowheads="1"/>
            </p:cNvSpPr>
            <p:nvPr/>
          </p:nvSpPr>
          <p:spPr bwMode="auto">
            <a:xfrm>
              <a:off x="3581400" y="381000"/>
              <a:ext cx="3200400" cy="1013737"/>
            </a:xfrm>
            <a:prstGeom prst="rect">
              <a:avLst/>
            </a:prstGeom>
            <a:solidFill>
              <a:schemeClr val="accent2">
                <a:lumMod val="75000"/>
              </a:schemeClr>
            </a:solidFill>
            <a:ln w="190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dirty="0">
                <a:solidFill>
                  <a:srgbClr val="FFFFFF"/>
                </a:solidFill>
                <a:latin typeface="+mn-lt"/>
                <a:cs typeface="Arial Narrow"/>
              </a:endParaRPr>
            </a:p>
          </p:txBody>
        </p:sp>
        <p:sp>
          <p:nvSpPr>
            <p:cNvPr id="9" name="Freeform 5">
              <a:extLst>
                <a:ext uri="{FF2B5EF4-FFF2-40B4-BE49-F238E27FC236}">
                  <a16:creationId xmlns:a16="http://schemas.microsoft.com/office/drawing/2014/main" id="{0D5C4F43-367C-5343-8A38-57B3BAAE4B9D}"/>
                </a:ext>
              </a:extLst>
            </p:cNvPr>
            <p:cNvSpPr>
              <a:spLocks/>
            </p:cNvSpPr>
            <p:nvPr/>
          </p:nvSpPr>
          <p:spPr bwMode="auto">
            <a:xfrm flipV="1">
              <a:off x="9779656" y="1700886"/>
              <a:ext cx="1421744" cy="1322185"/>
            </a:xfrm>
            <a:custGeom>
              <a:avLst/>
              <a:gdLst/>
              <a:ahLst/>
              <a:cxnLst>
                <a:cxn ang="0">
                  <a:pos x="15" y="6537"/>
                </a:cxn>
                <a:cxn ang="0">
                  <a:pos x="210" y="6543"/>
                </a:cxn>
                <a:cxn ang="0">
                  <a:pos x="464" y="6570"/>
                </a:cxn>
                <a:cxn ang="0">
                  <a:pos x="712" y="6615"/>
                </a:cxn>
                <a:cxn ang="0">
                  <a:pos x="952" y="6679"/>
                </a:cxn>
                <a:cxn ang="0">
                  <a:pos x="1180" y="6762"/>
                </a:cxn>
                <a:cxn ang="0">
                  <a:pos x="1400" y="6860"/>
                </a:cxn>
                <a:cxn ang="0">
                  <a:pos x="1605" y="6973"/>
                </a:cxn>
                <a:cxn ang="0">
                  <a:pos x="1797" y="7100"/>
                </a:cxn>
                <a:cxn ang="0">
                  <a:pos x="1972" y="7240"/>
                </a:cxn>
                <a:cxn ang="0">
                  <a:pos x="2131" y="7392"/>
                </a:cxn>
                <a:cxn ang="0">
                  <a:pos x="2270" y="7553"/>
                </a:cxn>
                <a:cxn ang="0">
                  <a:pos x="2388" y="7725"/>
                </a:cxn>
                <a:cxn ang="0">
                  <a:pos x="2485" y="7903"/>
                </a:cxn>
                <a:cxn ang="0">
                  <a:pos x="2558" y="8089"/>
                </a:cxn>
                <a:cxn ang="0">
                  <a:pos x="2607" y="8280"/>
                </a:cxn>
                <a:cxn ang="0">
                  <a:pos x="2629" y="8477"/>
                </a:cxn>
                <a:cxn ang="0">
                  <a:pos x="9167" y="8416"/>
                </a:cxn>
                <a:cxn ang="0">
                  <a:pos x="9149" y="7979"/>
                </a:cxn>
                <a:cxn ang="0">
                  <a:pos x="9106" y="7548"/>
                </a:cxn>
                <a:cxn ang="0">
                  <a:pos x="9042" y="7124"/>
                </a:cxn>
                <a:cxn ang="0">
                  <a:pos x="8957" y="6706"/>
                </a:cxn>
                <a:cxn ang="0">
                  <a:pos x="8848" y="6296"/>
                </a:cxn>
                <a:cxn ang="0">
                  <a:pos x="8720" y="5894"/>
                </a:cxn>
                <a:cxn ang="0">
                  <a:pos x="8570" y="5500"/>
                </a:cxn>
                <a:cxn ang="0">
                  <a:pos x="8401" y="5115"/>
                </a:cxn>
                <a:cxn ang="0">
                  <a:pos x="8212" y="4740"/>
                </a:cxn>
                <a:cxn ang="0">
                  <a:pos x="8005" y="4374"/>
                </a:cxn>
                <a:cxn ang="0">
                  <a:pos x="7780" y="4020"/>
                </a:cxn>
                <a:cxn ang="0">
                  <a:pos x="7538" y="3677"/>
                </a:cxn>
                <a:cxn ang="0">
                  <a:pos x="7278" y="3347"/>
                </a:cxn>
                <a:cxn ang="0">
                  <a:pos x="7001" y="3026"/>
                </a:cxn>
                <a:cxn ang="0">
                  <a:pos x="6710" y="2721"/>
                </a:cxn>
                <a:cxn ang="0">
                  <a:pos x="6403" y="2427"/>
                </a:cxn>
                <a:cxn ang="0">
                  <a:pos x="6082" y="2150"/>
                </a:cxn>
                <a:cxn ang="0">
                  <a:pos x="5746" y="1884"/>
                </a:cxn>
                <a:cxn ang="0">
                  <a:pos x="5397" y="1635"/>
                </a:cxn>
                <a:cxn ang="0">
                  <a:pos x="5035" y="1401"/>
                </a:cxn>
                <a:cxn ang="0">
                  <a:pos x="4661" y="1183"/>
                </a:cxn>
                <a:cxn ang="0">
                  <a:pos x="4274" y="982"/>
                </a:cxn>
                <a:cxn ang="0">
                  <a:pos x="3878" y="798"/>
                </a:cxn>
                <a:cxn ang="0">
                  <a:pos x="3470" y="631"/>
                </a:cxn>
                <a:cxn ang="0">
                  <a:pos x="3052" y="482"/>
                </a:cxn>
                <a:cxn ang="0">
                  <a:pos x="2626" y="353"/>
                </a:cxn>
                <a:cxn ang="0">
                  <a:pos x="2189" y="244"/>
                </a:cxn>
                <a:cxn ang="0">
                  <a:pos x="1745" y="153"/>
                </a:cxn>
                <a:cxn ang="0">
                  <a:pos x="1294" y="82"/>
                </a:cxn>
                <a:cxn ang="0">
                  <a:pos x="834" y="34"/>
                </a:cxn>
                <a:cxn ang="0">
                  <a:pos x="369" y="6"/>
                </a:cxn>
                <a:cxn ang="0">
                  <a:pos x="15" y="0"/>
                </a:cxn>
              </a:cxnLst>
              <a:rect l="0" t="0" r="r" b="b"/>
              <a:pathLst>
                <a:path w="9167" h="8526">
                  <a:moveTo>
                    <a:pt x="15" y="0"/>
                  </a:moveTo>
                  <a:lnTo>
                    <a:pt x="0" y="0"/>
                  </a:lnTo>
                  <a:lnTo>
                    <a:pt x="0" y="6537"/>
                  </a:lnTo>
                  <a:lnTo>
                    <a:pt x="15" y="6537"/>
                  </a:lnTo>
                  <a:lnTo>
                    <a:pt x="15" y="6537"/>
                  </a:lnTo>
                  <a:lnTo>
                    <a:pt x="81" y="6538"/>
                  </a:lnTo>
                  <a:lnTo>
                    <a:pt x="146" y="6540"/>
                  </a:lnTo>
                  <a:lnTo>
                    <a:pt x="210" y="6543"/>
                  </a:lnTo>
                  <a:lnTo>
                    <a:pt x="274" y="6548"/>
                  </a:lnTo>
                  <a:lnTo>
                    <a:pt x="338" y="6554"/>
                  </a:lnTo>
                  <a:lnTo>
                    <a:pt x="401" y="6561"/>
                  </a:lnTo>
                  <a:lnTo>
                    <a:pt x="464" y="6570"/>
                  </a:lnTo>
                  <a:lnTo>
                    <a:pt x="526" y="6579"/>
                  </a:lnTo>
                  <a:lnTo>
                    <a:pt x="589" y="6590"/>
                  </a:lnTo>
                  <a:lnTo>
                    <a:pt x="651" y="6602"/>
                  </a:lnTo>
                  <a:lnTo>
                    <a:pt x="712" y="6615"/>
                  </a:lnTo>
                  <a:lnTo>
                    <a:pt x="772" y="6629"/>
                  </a:lnTo>
                  <a:lnTo>
                    <a:pt x="833" y="6645"/>
                  </a:lnTo>
                  <a:lnTo>
                    <a:pt x="892" y="6662"/>
                  </a:lnTo>
                  <a:lnTo>
                    <a:pt x="952" y="6679"/>
                  </a:lnTo>
                  <a:lnTo>
                    <a:pt x="1010" y="6699"/>
                  </a:lnTo>
                  <a:lnTo>
                    <a:pt x="1067" y="6718"/>
                  </a:lnTo>
                  <a:lnTo>
                    <a:pt x="1124" y="6740"/>
                  </a:lnTo>
                  <a:lnTo>
                    <a:pt x="1180" y="6762"/>
                  </a:lnTo>
                  <a:lnTo>
                    <a:pt x="1236" y="6785"/>
                  </a:lnTo>
                  <a:lnTo>
                    <a:pt x="1291" y="6809"/>
                  </a:lnTo>
                  <a:lnTo>
                    <a:pt x="1346" y="6834"/>
                  </a:lnTo>
                  <a:lnTo>
                    <a:pt x="1400" y="6860"/>
                  </a:lnTo>
                  <a:lnTo>
                    <a:pt x="1453" y="6886"/>
                  </a:lnTo>
                  <a:lnTo>
                    <a:pt x="1504" y="6915"/>
                  </a:lnTo>
                  <a:lnTo>
                    <a:pt x="1555" y="6944"/>
                  </a:lnTo>
                  <a:lnTo>
                    <a:pt x="1605" y="6973"/>
                  </a:lnTo>
                  <a:lnTo>
                    <a:pt x="1655" y="7003"/>
                  </a:lnTo>
                  <a:lnTo>
                    <a:pt x="1703" y="7035"/>
                  </a:lnTo>
                  <a:lnTo>
                    <a:pt x="1750" y="7067"/>
                  </a:lnTo>
                  <a:lnTo>
                    <a:pt x="1797" y="7100"/>
                  </a:lnTo>
                  <a:lnTo>
                    <a:pt x="1842" y="7133"/>
                  </a:lnTo>
                  <a:lnTo>
                    <a:pt x="1886" y="7169"/>
                  </a:lnTo>
                  <a:lnTo>
                    <a:pt x="1929" y="7204"/>
                  </a:lnTo>
                  <a:lnTo>
                    <a:pt x="1972" y="7240"/>
                  </a:lnTo>
                  <a:lnTo>
                    <a:pt x="2013" y="7276"/>
                  </a:lnTo>
                  <a:lnTo>
                    <a:pt x="2054" y="7314"/>
                  </a:lnTo>
                  <a:lnTo>
                    <a:pt x="2093" y="7353"/>
                  </a:lnTo>
                  <a:lnTo>
                    <a:pt x="2131" y="7392"/>
                  </a:lnTo>
                  <a:lnTo>
                    <a:pt x="2167" y="7431"/>
                  </a:lnTo>
                  <a:lnTo>
                    <a:pt x="2203" y="7471"/>
                  </a:lnTo>
                  <a:lnTo>
                    <a:pt x="2237" y="7512"/>
                  </a:lnTo>
                  <a:lnTo>
                    <a:pt x="2270" y="7553"/>
                  </a:lnTo>
                  <a:lnTo>
                    <a:pt x="2301" y="7595"/>
                  </a:lnTo>
                  <a:lnTo>
                    <a:pt x="2332" y="7638"/>
                  </a:lnTo>
                  <a:lnTo>
                    <a:pt x="2360" y="7680"/>
                  </a:lnTo>
                  <a:lnTo>
                    <a:pt x="2388" y="7725"/>
                  </a:lnTo>
                  <a:lnTo>
                    <a:pt x="2415" y="7768"/>
                  </a:lnTo>
                  <a:lnTo>
                    <a:pt x="2439" y="7813"/>
                  </a:lnTo>
                  <a:lnTo>
                    <a:pt x="2463" y="7857"/>
                  </a:lnTo>
                  <a:lnTo>
                    <a:pt x="2485" y="7903"/>
                  </a:lnTo>
                  <a:lnTo>
                    <a:pt x="2506" y="7949"/>
                  </a:lnTo>
                  <a:lnTo>
                    <a:pt x="2525" y="7995"/>
                  </a:lnTo>
                  <a:lnTo>
                    <a:pt x="2542" y="8042"/>
                  </a:lnTo>
                  <a:lnTo>
                    <a:pt x="2558" y="8089"/>
                  </a:lnTo>
                  <a:lnTo>
                    <a:pt x="2573" y="8136"/>
                  </a:lnTo>
                  <a:lnTo>
                    <a:pt x="2586" y="8184"/>
                  </a:lnTo>
                  <a:lnTo>
                    <a:pt x="2597" y="8232"/>
                  </a:lnTo>
                  <a:lnTo>
                    <a:pt x="2607" y="8280"/>
                  </a:lnTo>
                  <a:lnTo>
                    <a:pt x="2615" y="8329"/>
                  </a:lnTo>
                  <a:lnTo>
                    <a:pt x="2621" y="8379"/>
                  </a:lnTo>
                  <a:lnTo>
                    <a:pt x="2626" y="8428"/>
                  </a:lnTo>
                  <a:lnTo>
                    <a:pt x="2629" y="8477"/>
                  </a:lnTo>
                  <a:lnTo>
                    <a:pt x="2630" y="8526"/>
                  </a:lnTo>
                  <a:lnTo>
                    <a:pt x="9167" y="8526"/>
                  </a:lnTo>
                  <a:lnTo>
                    <a:pt x="9167" y="8526"/>
                  </a:lnTo>
                  <a:lnTo>
                    <a:pt x="9167" y="8416"/>
                  </a:lnTo>
                  <a:lnTo>
                    <a:pt x="9165" y="8306"/>
                  </a:lnTo>
                  <a:lnTo>
                    <a:pt x="9160" y="8197"/>
                  </a:lnTo>
                  <a:lnTo>
                    <a:pt x="9156" y="8088"/>
                  </a:lnTo>
                  <a:lnTo>
                    <a:pt x="9149" y="7979"/>
                  </a:lnTo>
                  <a:lnTo>
                    <a:pt x="9141" y="7871"/>
                  </a:lnTo>
                  <a:lnTo>
                    <a:pt x="9130" y="7763"/>
                  </a:lnTo>
                  <a:lnTo>
                    <a:pt x="9119" y="7656"/>
                  </a:lnTo>
                  <a:lnTo>
                    <a:pt x="9106" y="7548"/>
                  </a:lnTo>
                  <a:lnTo>
                    <a:pt x="9093" y="7442"/>
                  </a:lnTo>
                  <a:lnTo>
                    <a:pt x="9078" y="7336"/>
                  </a:lnTo>
                  <a:lnTo>
                    <a:pt x="9061" y="7229"/>
                  </a:lnTo>
                  <a:lnTo>
                    <a:pt x="9042" y="7124"/>
                  </a:lnTo>
                  <a:lnTo>
                    <a:pt x="9023" y="7019"/>
                  </a:lnTo>
                  <a:lnTo>
                    <a:pt x="9002" y="6914"/>
                  </a:lnTo>
                  <a:lnTo>
                    <a:pt x="8979" y="6810"/>
                  </a:lnTo>
                  <a:lnTo>
                    <a:pt x="8957" y="6706"/>
                  </a:lnTo>
                  <a:lnTo>
                    <a:pt x="8931" y="6603"/>
                  </a:lnTo>
                  <a:lnTo>
                    <a:pt x="8905" y="6500"/>
                  </a:lnTo>
                  <a:lnTo>
                    <a:pt x="8878" y="6398"/>
                  </a:lnTo>
                  <a:lnTo>
                    <a:pt x="8848" y="6296"/>
                  </a:lnTo>
                  <a:lnTo>
                    <a:pt x="8818" y="6195"/>
                  </a:lnTo>
                  <a:lnTo>
                    <a:pt x="8786" y="6094"/>
                  </a:lnTo>
                  <a:lnTo>
                    <a:pt x="8753" y="5993"/>
                  </a:lnTo>
                  <a:lnTo>
                    <a:pt x="8720" y="5894"/>
                  </a:lnTo>
                  <a:lnTo>
                    <a:pt x="8684" y="5795"/>
                  </a:lnTo>
                  <a:lnTo>
                    <a:pt x="8647" y="5695"/>
                  </a:lnTo>
                  <a:lnTo>
                    <a:pt x="8609" y="5598"/>
                  </a:lnTo>
                  <a:lnTo>
                    <a:pt x="8570" y="5500"/>
                  </a:lnTo>
                  <a:lnTo>
                    <a:pt x="8530" y="5402"/>
                  </a:lnTo>
                  <a:lnTo>
                    <a:pt x="8488" y="5306"/>
                  </a:lnTo>
                  <a:lnTo>
                    <a:pt x="8446" y="5210"/>
                  </a:lnTo>
                  <a:lnTo>
                    <a:pt x="8401" y="5115"/>
                  </a:lnTo>
                  <a:lnTo>
                    <a:pt x="8355" y="5020"/>
                  </a:lnTo>
                  <a:lnTo>
                    <a:pt x="8309" y="4927"/>
                  </a:lnTo>
                  <a:lnTo>
                    <a:pt x="8261" y="4833"/>
                  </a:lnTo>
                  <a:lnTo>
                    <a:pt x="8212" y="4740"/>
                  </a:lnTo>
                  <a:lnTo>
                    <a:pt x="8162" y="4648"/>
                  </a:lnTo>
                  <a:lnTo>
                    <a:pt x="8112" y="4556"/>
                  </a:lnTo>
                  <a:lnTo>
                    <a:pt x="8059" y="4465"/>
                  </a:lnTo>
                  <a:lnTo>
                    <a:pt x="8005" y="4374"/>
                  </a:lnTo>
                  <a:lnTo>
                    <a:pt x="7950" y="4285"/>
                  </a:lnTo>
                  <a:lnTo>
                    <a:pt x="7896" y="4196"/>
                  </a:lnTo>
                  <a:lnTo>
                    <a:pt x="7838" y="4108"/>
                  </a:lnTo>
                  <a:lnTo>
                    <a:pt x="7780" y="4020"/>
                  </a:lnTo>
                  <a:lnTo>
                    <a:pt x="7721" y="3934"/>
                  </a:lnTo>
                  <a:lnTo>
                    <a:pt x="7661" y="3847"/>
                  </a:lnTo>
                  <a:lnTo>
                    <a:pt x="7599" y="3762"/>
                  </a:lnTo>
                  <a:lnTo>
                    <a:pt x="7538" y="3677"/>
                  </a:lnTo>
                  <a:lnTo>
                    <a:pt x="7474" y="3594"/>
                  </a:lnTo>
                  <a:lnTo>
                    <a:pt x="7410" y="3510"/>
                  </a:lnTo>
                  <a:lnTo>
                    <a:pt x="7344" y="3428"/>
                  </a:lnTo>
                  <a:lnTo>
                    <a:pt x="7278" y="3347"/>
                  </a:lnTo>
                  <a:lnTo>
                    <a:pt x="7211" y="3265"/>
                  </a:lnTo>
                  <a:lnTo>
                    <a:pt x="7142" y="3185"/>
                  </a:lnTo>
                  <a:lnTo>
                    <a:pt x="7072" y="3105"/>
                  </a:lnTo>
                  <a:lnTo>
                    <a:pt x="7001" y="3026"/>
                  </a:lnTo>
                  <a:lnTo>
                    <a:pt x="6931" y="2949"/>
                  </a:lnTo>
                  <a:lnTo>
                    <a:pt x="6859" y="2872"/>
                  </a:lnTo>
                  <a:lnTo>
                    <a:pt x="6784" y="2797"/>
                  </a:lnTo>
                  <a:lnTo>
                    <a:pt x="6710" y="2721"/>
                  </a:lnTo>
                  <a:lnTo>
                    <a:pt x="6634" y="2646"/>
                  </a:lnTo>
                  <a:lnTo>
                    <a:pt x="6559" y="2573"/>
                  </a:lnTo>
                  <a:lnTo>
                    <a:pt x="6481" y="2499"/>
                  </a:lnTo>
                  <a:lnTo>
                    <a:pt x="6403" y="2427"/>
                  </a:lnTo>
                  <a:lnTo>
                    <a:pt x="6325" y="2356"/>
                  </a:lnTo>
                  <a:lnTo>
                    <a:pt x="6245" y="2287"/>
                  </a:lnTo>
                  <a:lnTo>
                    <a:pt x="6163" y="2217"/>
                  </a:lnTo>
                  <a:lnTo>
                    <a:pt x="6082" y="2150"/>
                  </a:lnTo>
                  <a:lnTo>
                    <a:pt x="5999" y="2081"/>
                  </a:lnTo>
                  <a:lnTo>
                    <a:pt x="5915" y="2015"/>
                  </a:lnTo>
                  <a:lnTo>
                    <a:pt x="5832" y="1949"/>
                  </a:lnTo>
                  <a:lnTo>
                    <a:pt x="5746" y="1884"/>
                  </a:lnTo>
                  <a:lnTo>
                    <a:pt x="5660" y="1820"/>
                  </a:lnTo>
                  <a:lnTo>
                    <a:pt x="5573" y="1757"/>
                  </a:lnTo>
                  <a:lnTo>
                    <a:pt x="5485" y="1696"/>
                  </a:lnTo>
                  <a:lnTo>
                    <a:pt x="5397" y="1635"/>
                  </a:lnTo>
                  <a:lnTo>
                    <a:pt x="5308" y="1574"/>
                  </a:lnTo>
                  <a:lnTo>
                    <a:pt x="5218" y="1516"/>
                  </a:lnTo>
                  <a:lnTo>
                    <a:pt x="5126" y="1458"/>
                  </a:lnTo>
                  <a:lnTo>
                    <a:pt x="5035" y="1401"/>
                  </a:lnTo>
                  <a:lnTo>
                    <a:pt x="4942" y="1345"/>
                  </a:lnTo>
                  <a:lnTo>
                    <a:pt x="4850" y="1290"/>
                  </a:lnTo>
                  <a:lnTo>
                    <a:pt x="4756" y="1236"/>
                  </a:lnTo>
                  <a:lnTo>
                    <a:pt x="4661" y="1183"/>
                  </a:lnTo>
                  <a:lnTo>
                    <a:pt x="4565" y="1131"/>
                  </a:lnTo>
                  <a:lnTo>
                    <a:pt x="4469" y="1080"/>
                  </a:lnTo>
                  <a:lnTo>
                    <a:pt x="4373" y="1030"/>
                  </a:lnTo>
                  <a:lnTo>
                    <a:pt x="4274" y="982"/>
                  </a:lnTo>
                  <a:lnTo>
                    <a:pt x="4176" y="934"/>
                  </a:lnTo>
                  <a:lnTo>
                    <a:pt x="4078" y="887"/>
                  </a:lnTo>
                  <a:lnTo>
                    <a:pt x="3978" y="842"/>
                  </a:lnTo>
                  <a:lnTo>
                    <a:pt x="3878" y="798"/>
                  </a:lnTo>
                  <a:lnTo>
                    <a:pt x="3777" y="755"/>
                  </a:lnTo>
                  <a:lnTo>
                    <a:pt x="3675" y="712"/>
                  </a:lnTo>
                  <a:lnTo>
                    <a:pt x="3572" y="671"/>
                  </a:lnTo>
                  <a:lnTo>
                    <a:pt x="3470" y="631"/>
                  </a:lnTo>
                  <a:lnTo>
                    <a:pt x="3367" y="592"/>
                  </a:lnTo>
                  <a:lnTo>
                    <a:pt x="3263" y="555"/>
                  </a:lnTo>
                  <a:lnTo>
                    <a:pt x="3157" y="518"/>
                  </a:lnTo>
                  <a:lnTo>
                    <a:pt x="3052" y="482"/>
                  </a:lnTo>
                  <a:lnTo>
                    <a:pt x="2946" y="448"/>
                  </a:lnTo>
                  <a:lnTo>
                    <a:pt x="2839" y="416"/>
                  </a:lnTo>
                  <a:lnTo>
                    <a:pt x="2733" y="384"/>
                  </a:lnTo>
                  <a:lnTo>
                    <a:pt x="2626" y="353"/>
                  </a:lnTo>
                  <a:lnTo>
                    <a:pt x="2517" y="324"/>
                  </a:lnTo>
                  <a:lnTo>
                    <a:pt x="2408" y="296"/>
                  </a:lnTo>
                  <a:lnTo>
                    <a:pt x="2299" y="269"/>
                  </a:lnTo>
                  <a:lnTo>
                    <a:pt x="2189" y="244"/>
                  </a:lnTo>
                  <a:lnTo>
                    <a:pt x="2079" y="218"/>
                  </a:lnTo>
                  <a:lnTo>
                    <a:pt x="1968" y="196"/>
                  </a:lnTo>
                  <a:lnTo>
                    <a:pt x="1857" y="174"/>
                  </a:lnTo>
                  <a:lnTo>
                    <a:pt x="1745" y="153"/>
                  </a:lnTo>
                  <a:lnTo>
                    <a:pt x="1633" y="134"/>
                  </a:lnTo>
                  <a:lnTo>
                    <a:pt x="1520" y="115"/>
                  </a:lnTo>
                  <a:lnTo>
                    <a:pt x="1407" y="98"/>
                  </a:lnTo>
                  <a:lnTo>
                    <a:pt x="1294" y="82"/>
                  </a:lnTo>
                  <a:lnTo>
                    <a:pt x="1179" y="69"/>
                  </a:lnTo>
                  <a:lnTo>
                    <a:pt x="1065" y="56"/>
                  </a:lnTo>
                  <a:lnTo>
                    <a:pt x="949" y="45"/>
                  </a:lnTo>
                  <a:lnTo>
                    <a:pt x="834" y="34"/>
                  </a:lnTo>
                  <a:lnTo>
                    <a:pt x="719" y="25"/>
                  </a:lnTo>
                  <a:lnTo>
                    <a:pt x="602" y="17"/>
                  </a:lnTo>
                  <a:lnTo>
                    <a:pt x="485" y="11"/>
                  </a:lnTo>
                  <a:lnTo>
                    <a:pt x="369" y="6"/>
                  </a:lnTo>
                  <a:lnTo>
                    <a:pt x="251" y="2"/>
                  </a:lnTo>
                  <a:lnTo>
                    <a:pt x="133" y="1"/>
                  </a:lnTo>
                  <a:lnTo>
                    <a:pt x="15" y="0"/>
                  </a:lnTo>
                  <a:lnTo>
                    <a:pt x="15" y="0"/>
                  </a:lnTo>
                  <a:close/>
                </a:path>
              </a:pathLst>
            </a:custGeom>
            <a:solidFill>
              <a:schemeClr val="accent5">
                <a:lumMod val="50000"/>
              </a:schemeClr>
            </a:solidFill>
            <a:ln w="190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solidFill>
                  <a:srgbClr val="FFFFFF"/>
                </a:solidFill>
                <a:latin typeface="+mn-lt"/>
                <a:cs typeface="Arial Narrow"/>
              </a:endParaRPr>
            </a:p>
          </p:txBody>
        </p:sp>
        <p:sp>
          <p:nvSpPr>
            <p:cNvPr id="10" name="Rectangle 6">
              <a:extLst>
                <a:ext uri="{FF2B5EF4-FFF2-40B4-BE49-F238E27FC236}">
                  <a16:creationId xmlns:a16="http://schemas.microsoft.com/office/drawing/2014/main" id="{31A44D34-7D43-3041-BE40-47BC44365048}"/>
                </a:ext>
              </a:extLst>
            </p:cNvPr>
            <p:cNvSpPr>
              <a:spLocks noChangeArrowheads="1"/>
            </p:cNvSpPr>
            <p:nvPr/>
          </p:nvSpPr>
          <p:spPr bwMode="auto">
            <a:xfrm>
              <a:off x="7543800" y="2009108"/>
              <a:ext cx="2286000" cy="1013737"/>
            </a:xfrm>
            <a:prstGeom prst="rect">
              <a:avLst/>
            </a:prstGeom>
            <a:solidFill>
              <a:schemeClr val="accent5">
                <a:lumMod val="75000"/>
              </a:schemeClr>
            </a:solidFill>
            <a:ln w="190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solidFill>
                  <a:srgbClr val="FFFFFF"/>
                </a:solidFill>
                <a:latin typeface="+mn-lt"/>
                <a:cs typeface="Arial Narrow"/>
              </a:endParaRPr>
            </a:p>
          </p:txBody>
        </p:sp>
        <p:sp>
          <p:nvSpPr>
            <p:cNvPr id="11" name="Rectangle 6">
              <a:extLst>
                <a:ext uri="{FF2B5EF4-FFF2-40B4-BE49-F238E27FC236}">
                  <a16:creationId xmlns:a16="http://schemas.microsoft.com/office/drawing/2014/main" id="{48C36294-54E6-784C-BF93-7B9ABCAECD6F}"/>
                </a:ext>
              </a:extLst>
            </p:cNvPr>
            <p:cNvSpPr>
              <a:spLocks noChangeArrowheads="1"/>
            </p:cNvSpPr>
            <p:nvPr/>
          </p:nvSpPr>
          <p:spPr bwMode="auto">
            <a:xfrm>
              <a:off x="4572000" y="2009108"/>
              <a:ext cx="2971800" cy="1013737"/>
            </a:xfrm>
            <a:prstGeom prst="rect">
              <a:avLst/>
            </a:prstGeom>
            <a:solidFill>
              <a:schemeClr val="accent1">
                <a:lumMod val="50000"/>
              </a:schemeClr>
            </a:solidFill>
            <a:ln w="190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solidFill>
                  <a:srgbClr val="FFFFFF"/>
                </a:solidFill>
                <a:latin typeface="+mn-lt"/>
                <a:cs typeface="Arial Narrow"/>
              </a:endParaRPr>
            </a:p>
          </p:txBody>
        </p:sp>
        <p:sp>
          <p:nvSpPr>
            <p:cNvPr id="12" name="Rectangle 6">
              <a:extLst>
                <a:ext uri="{FF2B5EF4-FFF2-40B4-BE49-F238E27FC236}">
                  <a16:creationId xmlns:a16="http://schemas.microsoft.com/office/drawing/2014/main" id="{B120C752-BA15-9643-A94E-FB98A0B1084F}"/>
                </a:ext>
              </a:extLst>
            </p:cNvPr>
            <p:cNvSpPr>
              <a:spLocks noChangeArrowheads="1"/>
            </p:cNvSpPr>
            <p:nvPr/>
          </p:nvSpPr>
          <p:spPr bwMode="auto">
            <a:xfrm>
              <a:off x="2286000" y="2009108"/>
              <a:ext cx="2286000" cy="1013737"/>
            </a:xfrm>
            <a:prstGeom prst="rect">
              <a:avLst/>
            </a:prstGeom>
            <a:solidFill>
              <a:schemeClr val="accent2"/>
            </a:solidFill>
            <a:ln w="190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solidFill>
                  <a:srgbClr val="FFFFFF"/>
                </a:solidFill>
                <a:latin typeface="+mn-lt"/>
                <a:cs typeface="Arial Narrow"/>
              </a:endParaRPr>
            </a:p>
          </p:txBody>
        </p:sp>
        <p:sp>
          <p:nvSpPr>
            <p:cNvPr id="13" name="Freeform 5">
              <a:extLst>
                <a:ext uri="{FF2B5EF4-FFF2-40B4-BE49-F238E27FC236}">
                  <a16:creationId xmlns:a16="http://schemas.microsoft.com/office/drawing/2014/main" id="{7A850F63-58A8-914F-B36B-53BD94BEEFE7}"/>
                </a:ext>
              </a:extLst>
            </p:cNvPr>
            <p:cNvSpPr>
              <a:spLocks/>
            </p:cNvSpPr>
            <p:nvPr/>
          </p:nvSpPr>
          <p:spPr bwMode="auto">
            <a:xfrm rot="10800000">
              <a:off x="914401" y="3328995"/>
              <a:ext cx="1421744" cy="1322185"/>
            </a:xfrm>
            <a:custGeom>
              <a:avLst/>
              <a:gdLst/>
              <a:ahLst/>
              <a:cxnLst>
                <a:cxn ang="0">
                  <a:pos x="15" y="6537"/>
                </a:cxn>
                <a:cxn ang="0">
                  <a:pos x="210" y="6543"/>
                </a:cxn>
                <a:cxn ang="0">
                  <a:pos x="464" y="6570"/>
                </a:cxn>
                <a:cxn ang="0">
                  <a:pos x="712" y="6615"/>
                </a:cxn>
                <a:cxn ang="0">
                  <a:pos x="952" y="6679"/>
                </a:cxn>
                <a:cxn ang="0">
                  <a:pos x="1180" y="6762"/>
                </a:cxn>
                <a:cxn ang="0">
                  <a:pos x="1400" y="6860"/>
                </a:cxn>
                <a:cxn ang="0">
                  <a:pos x="1605" y="6973"/>
                </a:cxn>
                <a:cxn ang="0">
                  <a:pos x="1797" y="7100"/>
                </a:cxn>
                <a:cxn ang="0">
                  <a:pos x="1972" y="7240"/>
                </a:cxn>
                <a:cxn ang="0">
                  <a:pos x="2131" y="7392"/>
                </a:cxn>
                <a:cxn ang="0">
                  <a:pos x="2270" y="7553"/>
                </a:cxn>
                <a:cxn ang="0">
                  <a:pos x="2388" y="7725"/>
                </a:cxn>
                <a:cxn ang="0">
                  <a:pos x="2485" y="7903"/>
                </a:cxn>
                <a:cxn ang="0">
                  <a:pos x="2558" y="8089"/>
                </a:cxn>
                <a:cxn ang="0">
                  <a:pos x="2607" y="8280"/>
                </a:cxn>
                <a:cxn ang="0">
                  <a:pos x="2629" y="8477"/>
                </a:cxn>
                <a:cxn ang="0">
                  <a:pos x="9167" y="8416"/>
                </a:cxn>
                <a:cxn ang="0">
                  <a:pos x="9149" y="7979"/>
                </a:cxn>
                <a:cxn ang="0">
                  <a:pos x="9106" y="7548"/>
                </a:cxn>
                <a:cxn ang="0">
                  <a:pos x="9042" y="7124"/>
                </a:cxn>
                <a:cxn ang="0">
                  <a:pos x="8957" y="6706"/>
                </a:cxn>
                <a:cxn ang="0">
                  <a:pos x="8848" y="6296"/>
                </a:cxn>
                <a:cxn ang="0">
                  <a:pos x="8720" y="5894"/>
                </a:cxn>
                <a:cxn ang="0">
                  <a:pos x="8570" y="5500"/>
                </a:cxn>
                <a:cxn ang="0">
                  <a:pos x="8401" y="5115"/>
                </a:cxn>
                <a:cxn ang="0">
                  <a:pos x="8212" y="4740"/>
                </a:cxn>
                <a:cxn ang="0">
                  <a:pos x="8005" y="4374"/>
                </a:cxn>
                <a:cxn ang="0">
                  <a:pos x="7780" y="4020"/>
                </a:cxn>
                <a:cxn ang="0">
                  <a:pos x="7538" y="3677"/>
                </a:cxn>
                <a:cxn ang="0">
                  <a:pos x="7278" y="3347"/>
                </a:cxn>
                <a:cxn ang="0">
                  <a:pos x="7001" y="3026"/>
                </a:cxn>
                <a:cxn ang="0">
                  <a:pos x="6710" y="2721"/>
                </a:cxn>
                <a:cxn ang="0">
                  <a:pos x="6403" y="2427"/>
                </a:cxn>
                <a:cxn ang="0">
                  <a:pos x="6082" y="2150"/>
                </a:cxn>
                <a:cxn ang="0">
                  <a:pos x="5746" y="1884"/>
                </a:cxn>
                <a:cxn ang="0">
                  <a:pos x="5397" y="1635"/>
                </a:cxn>
                <a:cxn ang="0">
                  <a:pos x="5035" y="1401"/>
                </a:cxn>
                <a:cxn ang="0">
                  <a:pos x="4661" y="1183"/>
                </a:cxn>
                <a:cxn ang="0">
                  <a:pos x="4274" y="982"/>
                </a:cxn>
                <a:cxn ang="0">
                  <a:pos x="3878" y="798"/>
                </a:cxn>
                <a:cxn ang="0">
                  <a:pos x="3470" y="631"/>
                </a:cxn>
                <a:cxn ang="0">
                  <a:pos x="3052" y="482"/>
                </a:cxn>
                <a:cxn ang="0">
                  <a:pos x="2626" y="353"/>
                </a:cxn>
                <a:cxn ang="0">
                  <a:pos x="2189" y="244"/>
                </a:cxn>
                <a:cxn ang="0">
                  <a:pos x="1745" y="153"/>
                </a:cxn>
                <a:cxn ang="0">
                  <a:pos x="1294" y="82"/>
                </a:cxn>
                <a:cxn ang="0">
                  <a:pos x="834" y="34"/>
                </a:cxn>
                <a:cxn ang="0">
                  <a:pos x="369" y="6"/>
                </a:cxn>
                <a:cxn ang="0">
                  <a:pos x="15" y="0"/>
                </a:cxn>
              </a:cxnLst>
              <a:rect l="0" t="0" r="r" b="b"/>
              <a:pathLst>
                <a:path w="9167" h="8526">
                  <a:moveTo>
                    <a:pt x="15" y="0"/>
                  </a:moveTo>
                  <a:lnTo>
                    <a:pt x="0" y="0"/>
                  </a:lnTo>
                  <a:lnTo>
                    <a:pt x="0" y="6537"/>
                  </a:lnTo>
                  <a:lnTo>
                    <a:pt x="15" y="6537"/>
                  </a:lnTo>
                  <a:lnTo>
                    <a:pt x="15" y="6537"/>
                  </a:lnTo>
                  <a:lnTo>
                    <a:pt x="81" y="6538"/>
                  </a:lnTo>
                  <a:lnTo>
                    <a:pt x="146" y="6540"/>
                  </a:lnTo>
                  <a:lnTo>
                    <a:pt x="210" y="6543"/>
                  </a:lnTo>
                  <a:lnTo>
                    <a:pt x="274" y="6548"/>
                  </a:lnTo>
                  <a:lnTo>
                    <a:pt x="338" y="6554"/>
                  </a:lnTo>
                  <a:lnTo>
                    <a:pt x="401" y="6561"/>
                  </a:lnTo>
                  <a:lnTo>
                    <a:pt x="464" y="6570"/>
                  </a:lnTo>
                  <a:lnTo>
                    <a:pt x="526" y="6579"/>
                  </a:lnTo>
                  <a:lnTo>
                    <a:pt x="589" y="6590"/>
                  </a:lnTo>
                  <a:lnTo>
                    <a:pt x="651" y="6602"/>
                  </a:lnTo>
                  <a:lnTo>
                    <a:pt x="712" y="6615"/>
                  </a:lnTo>
                  <a:lnTo>
                    <a:pt x="772" y="6629"/>
                  </a:lnTo>
                  <a:lnTo>
                    <a:pt x="833" y="6645"/>
                  </a:lnTo>
                  <a:lnTo>
                    <a:pt x="892" y="6662"/>
                  </a:lnTo>
                  <a:lnTo>
                    <a:pt x="952" y="6679"/>
                  </a:lnTo>
                  <a:lnTo>
                    <a:pt x="1010" y="6699"/>
                  </a:lnTo>
                  <a:lnTo>
                    <a:pt x="1067" y="6718"/>
                  </a:lnTo>
                  <a:lnTo>
                    <a:pt x="1124" y="6740"/>
                  </a:lnTo>
                  <a:lnTo>
                    <a:pt x="1180" y="6762"/>
                  </a:lnTo>
                  <a:lnTo>
                    <a:pt x="1236" y="6785"/>
                  </a:lnTo>
                  <a:lnTo>
                    <a:pt x="1291" y="6809"/>
                  </a:lnTo>
                  <a:lnTo>
                    <a:pt x="1346" y="6834"/>
                  </a:lnTo>
                  <a:lnTo>
                    <a:pt x="1400" y="6860"/>
                  </a:lnTo>
                  <a:lnTo>
                    <a:pt x="1453" y="6886"/>
                  </a:lnTo>
                  <a:lnTo>
                    <a:pt x="1504" y="6915"/>
                  </a:lnTo>
                  <a:lnTo>
                    <a:pt x="1555" y="6944"/>
                  </a:lnTo>
                  <a:lnTo>
                    <a:pt x="1605" y="6973"/>
                  </a:lnTo>
                  <a:lnTo>
                    <a:pt x="1655" y="7003"/>
                  </a:lnTo>
                  <a:lnTo>
                    <a:pt x="1703" y="7035"/>
                  </a:lnTo>
                  <a:lnTo>
                    <a:pt x="1750" y="7067"/>
                  </a:lnTo>
                  <a:lnTo>
                    <a:pt x="1797" y="7100"/>
                  </a:lnTo>
                  <a:lnTo>
                    <a:pt x="1842" y="7133"/>
                  </a:lnTo>
                  <a:lnTo>
                    <a:pt x="1886" y="7169"/>
                  </a:lnTo>
                  <a:lnTo>
                    <a:pt x="1929" y="7204"/>
                  </a:lnTo>
                  <a:lnTo>
                    <a:pt x="1972" y="7240"/>
                  </a:lnTo>
                  <a:lnTo>
                    <a:pt x="2013" y="7276"/>
                  </a:lnTo>
                  <a:lnTo>
                    <a:pt x="2054" y="7314"/>
                  </a:lnTo>
                  <a:lnTo>
                    <a:pt x="2093" y="7353"/>
                  </a:lnTo>
                  <a:lnTo>
                    <a:pt x="2131" y="7392"/>
                  </a:lnTo>
                  <a:lnTo>
                    <a:pt x="2167" y="7431"/>
                  </a:lnTo>
                  <a:lnTo>
                    <a:pt x="2203" y="7471"/>
                  </a:lnTo>
                  <a:lnTo>
                    <a:pt x="2237" y="7512"/>
                  </a:lnTo>
                  <a:lnTo>
                    <a:pt x="2270" y="7553"/>
                  </a:lnTo>
                  <a:lnTo>
                    <a:pt x="2301" y="7595"/>
                  </a:lnTo>
                  <a:lnTo>
                    <a:pt x="2332" y="7638"/>
                  </a:lnTo>
                  <a:lnTo>
                    <a:pt x="2360" y="7680"/>
                  </a:lnTo>
                  <a:lnTo>
                    <a:pt x="2388" y="7725"/>
                  </a:lnTo>
                  <a:lnTo>
                    <a:pt x="2415" y="7768"/>
                  </a:lnTo>
                  <a:lnTo>
                    <a:pt x="2439" y="7813"/>
                  </a:lnTo>
                  <a:lnTo>
                    <a:pt x="2463" y="7857"/>
                  </a:lnTo>
                  <a:lnTo>
                    <a:pt x="2485" y="7903"/>
                  </a:lnTo>
                  <a:lnTo>
                    <a:pt x="2506" y="7949"/>
                  </a:lnTo>
                  <a:lnTo>
                    <a:pt x="2525" y="7995"/>
                  </a:lnTo>
                  <a:lnTo>
                    <a:pt x="2542" y="8042"/>
                  </a:lnTo>
                  <a:lnTo>
                    <a:pt x="2558" y="8089"/>
                  </a:lnTo>
                  <a:lnTo>
                    <a:pt x="2573" y="8136"/>
                  </a:lnTo>
                  <a:lnTo>
                    <a:pt x="2586" y="8184"/>
                  </a:lnTo>
                  <a:lnTo>
                    <a:pt x="2597" y="8232"/>
                  </a:lnTo>
                  <a:lnTo>
                    <a:pt x="2607" y="8280"/>
                  </a:lnTo>
                  <a:lnTo>
                    <a:pt x="2615" y="8329"/>
                  </a:lnTo>
                  <a:lnTo>
                    <a:pt x="2621" y="8379"/>
                  </a:lnTo>
                  <a:lnTo>
                    <a:pt x="2626" y="8428"/>
                  </a:lnTo>
                  <a:lnTo>
                    <a:pt x="2629" y="8477"/>
                  </a:lnTo>
                  <a:lnTo>
                    <a:pt x="2630" y="8526"/>
                  </a:lnTo>
                  <a:lnTo>
                    <a:pt x="9167" y="8526"/>
                  </a:lnTo>
                  <a:lnTo>
                    <a:pt x="9167" y="8526"/>
                  </a:lnTo>
                  <a:lnTo>
                    <a:pt x="9167" y="8416"/>
                  </a:lnTo>
                  <a:lnTo>
                    <a:pt x="9165" y="8306"/>
                  </a:lnTo>
                  <a:lnTo>
                    <a:pt x="9160" y="8197"/>
                  </a:lnTo>
                  <a:lnTo>
                    <a:pt x="9156" y="8088"/>
                  </a:lnTo>
                  <a:lnTo>
                    <a:pt x="9149" y="7979"/>
                  </a:lnTo>
                  <a:lnTo>
                    <a:pt x="9141" y="7871"/>
                  </a:lnTo>
                  <a:lnTo>
                    <a:pt x="9130" y="7763"/>
                  </a:lnTo>
                  <a:lnTo>
                    <a:pt x="9119" y="7656"/>
                  </a:lnTo>
                  <a:lnTo>
                    <a:pt x="9106" y="7548"/>
                  </a:lnTo>
                  <a:lnTo>
                    <a:pt x="9093" y="7442"/>
                  </a:lnTo>
                  <a:lnTo>
                    <a:pt x="9078" y="7336"/>
                  </a:lnTo>
                  <a:lnTo>
                    <a:pt x="9061" y="7229"/>
                  </a:lnTo>
                  <a:lnTo>
                    <a:pt x="9042" y="7124"/>
                  </a:lnTo>
                  <a:lnTo>
                    <a:pt x="9023" y="7019"/>
                  </a:lnTo>
                  <a:lnTo>
                    <a:pt x="9002" y="6914"/>
                  </a:lnTo>
                  <a:lnTo>
                    <a:pt x="8979" y="6810"/>
                  </a:lnTo>
                  <a:lnTo>
                    <a:pt x="8957" y="6706"/>
                  </a:lnTo>
                  <a:lnTo>
                    <a:pt x="8931" y="6603"/>
                  </a:lnTo>
                  <a:lnTo>
                    <a:pt x="8905" y="6500"/>
                  </a:lnTo>
                  <a:lnTo>
                    <a:pt x="8878" y="6398"/>
                  </a:lnTo>
                  <a:lnTo>
                    <a:pt x="8848" y="6296"/>
                  </a:lnTo>
                  <a:lnTo>
                    <a:pt x="8818" y="6195"/>
                  </a:lnTo>
                  <a:lnTo>
                    <a:pt x="8786" y="6094"/>
                  </a:lnTo>
                  <a:lnTo>
                    <a:pt x="8753" y="5993"/>
                  </a:lnTo>
                  <a:lnTo>
                    <a:pt x="8720" y="5894"/>
                  </a:lnTo>
                  <a:lnTo>
                    <a:pt x="8684" y="5795"/>
                  </a:lnTo>
                  <a:lnTo>
                    <a:pt x="8647" y="5695"/>
                  </a:lnTo>
                  <a:lnTo>
                    <a:pt x="8609" y="5598"/>
                  </a:lnTo>
                  <a:lnTo>
                    <a:pt x="8570" y="5500"/>
                  </a:lnTo>
                  <a:lnTo>
                    <a:pt x="8530" y="5402"/>
                  </a:lnTo>
                  <a:lnTo>
                    <a:pt x="8488" y="5306"/>
                  </a:lnTo>
                  <a:lnTo>
                    <a:pt x="8446" y="5210"/>
                  </a:lnTo>
                  <a:lnTo>
                    <a:pt x="8401" y="5115"/>
                  </a:lnTo>
                  <a:lnTo>
                    <a:pt x="8355" y="5020"/>
                  </a:lnTo>
                  <a:lnTo>
                    <a:pt x="8309" y="4927"/>
                  </a:lnTo>
                  <a:lnTo>
                    <a:pt x="8261" y="4833"/>
                  </a:lnTo>
                  <a:lnTo>
                    <a:pt x="8212" y="4740"/>
                  </a:lnTo>
                  <a:lnTo>
                    <a:pt x="8162" y="4648"/>
                  </a:lnTo>
                  <a:lnTo>
                    <a:pt x="8112" y="4556"/>
                  </a:lnTo>
                  <a:lnTo>
                    <a:pt x="8059" y="4465"/>
                  </a:lnTo>
                  <a:lnTo>
                    <a:pt x="8005" y="4374"/>
                  </a:lnTo>
                  <a:lnTo>
                    <a:pt x="7950" y="4285"/>
                  </a:lnTo>
                  <a:lnTo>
                    <a:pt x="7896" y="4196"/>
                  </a:lnTo>
                  <a:lnTo>
                    <a:pt x="7838" y="4108"/>
                  </a:lnTo>
                  <a:lnTo>
                    <a:pt x="7780" y="4020"/>
                  </a:lnTo>
                  <a:lnTo>
                    <a:pt x="7721" y="3934"/>
                  </a:lnTo>
                  <a:lnTo>
                    <a:pt x="7661" y="3847"/>
                  </a:lnTo>
                  <a:lnTo>
                    <a:pt x="7599" y="3762"/>
                  </a:lnTo>
                  <a:lnTo>
                    <a:pt x="7538" y="3677"/>
                  </a:lnTo>
                  <a:lnTo>
                    <a:pt x="7474" y="3594"/>
                  </a:lnTo>
                  <a:lnTo>
                    <a:pt x="7410" y="3510"/>
                  </a:lnTo>
                  <a:lnTo>
                    <a:pt x="7344" y="3428"/>
                  </a:lnTo>
                  <a:lnTo>
                    <a:pt x="7278" y="3347"/>
                  </a:lnTo>
                  <a:lnTo>
                    <a:pt x="7211" y="3265"/>
                  </a:lnTo>
                  <a:lnTo>
                    <a:pt x="7142" y="3185"/>
                  </a:lnTo>
                  <a:lnTo>
                    <a:pt x="7072" y="3105"/>
                  </a:lnTo>
                  <a:lnTo>
                    <a:pt x="7001" y="3026"/>
                  </a:lnTo>
                  <a:lnTo>
                    <a:pt x="6931" y="2949"/>
                  </a:lnTo>
                  <a:lnTo>
                    <a:pt x="6859" y="2872"/>
                  </a:lnTo>
                  <a:lnTo>
                    <a:pt x="6784" y="2797"/>
                  </a:lnTo>
                  <a:lnTo>
                    <a:pt x="6710" y="2721"/>
                  </a:lnTo>
                  <a:lnTo>
                    <a:pt x="6634" y="2646"/>
                  </a:lnTo>
                  <a:lnTo>
                    <a:pt x="6559" y="2573"/>
                  </a:lnTo>
                  <a:lnTo>
                    <a:pt x="6481" y="2499"/>
                  </a:lnTo>
                  <a:lnTo>
                    <a:pt x="6403" y="2427"/>
                  </a:lnTo>
                  <a:lnTo>
                    <a:pt x="6325" y="2356"/>
                  </a:lnTo>
                  <a:lnTo>
                    <a:pt x="6245" y="2287"/>
                  </a:lnTo>
                  <a:lnTo>
                    <a:pt x="6163" y="2217"/>
                  </a:lnTo>
                  <a:lnTo>
                    <a:pt x="6082" y="2150"/>
                  </a:lnTo>
                  <a:lnTo>
                    <a:pt x="5999" y="2081"/>
                  </a:lnTo>
                  <a:lnTo>
                    <a:pt x="5915" y="2015"/>
                  </a:lnTo>
                  <a:lnTo>
                    <a:pt x="5832" y="1949"/>
                  </a:lnTo>
                  <a:lnTo>
                    <a:pt x="5746" y="1884"/>
                  </a:lnTo>
                  <a:lnTo>
                    <a:pt x="5660" y="1820"/>
                  </a:lnTo>
                  <a:lnTo>
                    <a:pt x="5573" y="1757"/>
                  </a:lnTo>
                  <a:lnTo>
                    <a:pt x="5485" y="1696"/>
                  </a:lnTo>
                  <a:lnTo>
                    <a:pt x="5397" y="1635"/>
                  </a:lnTo>
                  <a:lnTo>
                    <a:pt x="5308" y="1574"/>
                  </a:lnTo>
                  <a:lnTo>
                    <a:pt x="5218" y="1516"/>
                  </a:lnTo>
                  <a:lnTo>
                    <a:pt x="5126" y="1458"/>
                  </a:lnTo>
                  <a:lnTo>
                    <a:pt x="5035" y="1401"/>
                  </a:lnTo>
                  <a:lnTo>
                    <a:pt x="4942" y="1345"/>
                  </a:lnTo>
                  <a:lnTo>
                    <a:pt x="4850" y="1290"/>
                  </a:lnTo>
                  <a:lnTo>
                    <a:pt x="4756" y="1236"/>
                  </a:lnTo>
                  <a:lnTo>
                    <a:pt x="4661" y="1183"/>
                  </a:lnTo>
                  <a:lnTo>
                    <a:pt x="4565" y="1131"/>
                  </a:lnTo>
                  <a:lnTo>
                    <a:pt x="4469" y="1080"/>
                  </a:lnTo>
                  <a:lnTo>
                    <a:pt x="4373" y="1030"/>
                  </a:lnTo>
                  <a:lnTo>
                    <a:pt x="4274" y="982"/>
                  </a:lnTo>
                  <a:lnTo>
                    <a:pt x="4176" y="934"/>
                  </a:lnTo>
                  <a:lnTo>
                    <a:pt x="4078" y="887"/>
                  </a:lnTo>
                  <a:lnTo>
                    <a:pt x="3978" y="842"/>
                  </a:lnTo>
                  <a:lnTo>
                    <a:pt x="3878" y="798"/>
                  </a:lnTo>
                  <a:lnTo>
                    <a:pt x="3777" y="755"/>
                  </a:lnTo>
                  <a:lnTo>
                    <a:pt x="3675" y="712"/>
                  </a:lnTo>
                  <a:lnTo>
                    <a:pt x="3572" y="671"/>
                  </a:lnTo>
                  <a:lnTo>
                    <a:pt x="3470" y="631"/>
                  </a:lnTo>
                  <a:lnTo>
                    <a:pt x="3367" y="592"/>
                  </a:lnTo>
                  <a:lnTo>
                    <a:pt x="3263" y="555"/>
                  </a:lnTo>
                  <a:lnTo>
                    <a:pt x="3157" y="518"/>
                  </a:lnTo>
                  <a:lnTo>
                    <a:pt x="3052" y="482"/>
                  </a:lnTo>
                  <a:lnTo>
                    <a:pt x="2946" y="448"/>
                  </a:lnTo>
                  <a:lnTo>
                    <a:pt x="2839" y="416"/>
                  </a:lnTo>
                  <a:lnTo>
                    <a:pt x="2733" y="384"/>
                  </a:lnTo>
                  <a:lnTo>
                    <a:pt x="2626" y="353"/>
                  </a:lnTo>
                  <a:lnTo>
                    <a:pt x="2517" y="324"/>
                  </a:lnTo>
                  <a:lnTo>
                    <a:pt x="2408" y="296"/>
                  </a:lnTo>
                  <a:lnTo>
                    <a:pt x="2299" y="269"/>
                  </a:lnTo>
                  <a:lnTo>
                    <a:pt x="2189" y="244"/>
                  </a:lnTo>
                  <a:lnTo>
                    <a:pt x="2079" y="218"/>
                  </a:lnTo>
                  <a:lnTo>
                    <a:pt x="1968" y="196"/>
                  </a:lnTo>
                  <a:lnTo>
                    <a:pt x="1857" y="174"/>
                  </a:lnTo>
                  <a:lnTo>
                    <a:pt x="1745" y="153"/>
                  </a:lnTo>
                  <a:lnTo>
                    <a:pt x="1633" y="134"/>
                  </a:lnTo>
                  <a:lnTo>
                    <a:pt x="1520" y="115"/>
                  </a:lnTo>
                  <a:lnTo>
                    <a:pt x="1407" y="98"/>
                  </a:lnTo>
                  <a:lnTo>
                    <a:pt x="1294" y="82"/>
                  </a:lnTo>
                  <a:lnTo>
                    <a:pt x="1179" y="69"/>
                  </a:lnTo>
                  <a:lnTo>
                    <a:pt x="1065" y="56"/>
                  </a:lnTo>
                  <a:lnTo>
                    <a:pt x="949" y="45"/>
                  </a:lnTo>
                  <a:lnTo>
                    <a:pt x="834" y="34"/>
                  </a:lnTo>
                  <a:lnTo>
                    <a:pt x="719" y="25"/>
                  </a:lnTo>
                  <a:lnTo>
                    <a:pt x="602" y="17"/>
                  </a:lnTo>
                  <a:lnTo>
                    <a:pt x="485" y="11"/>
                  </a:lnTo>
                  <a:lnTo>
                    <a:pt x="369" y="6"/>
                  </a:lnTo>
                  <a:lnTo>
                    <a:pt x="251" y="2"/>
                  </a:lnTo>
                  <a:lnTo>
                    <a:pt x="133" y="1"/>
                  </a:lnTo>
                  <a:lnTo>
                    <a:pt x="15" y="0"/>
                  </a:lnTo>
                  <a:lnTo>
                    <a:pt x="15" y="0"/>
                  </a:lnTo>
                  <a:close/>
                </a:path>
              </a:pathLst>
            </a:custGeom>
            <a:solidFill>
              <a:schemeClr val="accent4">
                <a:lumMod val="75000"/>
              </a:schemeClr>
            </a:solidFill>
            <a:ln w="190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solidFill>
                  <a:srgbClr val="FFFFFF"/>
                </a:solidFill>
                <a:latin typeface="+mn-lt"/>
                <a:cs typeface="Arial Narrow"/>
              </a:endParaRPr>
            </a:p>
          </p:txBody>
        </p:sp>
        <p:sp>
          <p:nvSpPr>
            <p:cNvPr id="14" name="Freeform 5">
              <a:extLst>
                <a:ext uri="{FF2B5EF4-FFF2-40B4-BE49-F238E27FC236}">
                  <a16:creationId xmlns:a16="http://schemas.microsoft.com/office/drawing/2014/main" id="{661785BE-3E4A-B842-9021-2744E3BE0706}"/>
                </a:ext>
              </a:extLst>
            </p:cNvPr>
            <p:cNvSpPr>
              <a:spLocks/>
            </p:cNvSpPr>
            <p:nvPr/>
          </p:nvSpPr>
          <p:spPr bwMode="auto">
            <a:xfrm rot="10800000" flipV="1">
              <a:off x="914401" y="2009108"/>
              <a:ext cx="1421744" cy="1322185"/>
            </a:xfrm>
            <a:custGeom>
              <a:avLst/>
              <a:gdLst/>
              <a:ahLst/>
              <a:cxnLst>
                <a:cxn ang="0">
                  <a:pos x="15" y="6537"/>
                </a:cxn>
                <a:cxn ang="0">
                  <a:pos x="210" y="6543"/>
                </a:cxn>
                <a:cxn ang="0">
                  <a:pos x="464" y="6570"/>
                </a:cxn>
                <a:cxn ang="0">
                  <a:pos x="712" y="6615"/>
                </a:cxn>
                <a:cxn ang="0">
                  <a:pos x="952" y="6679"/>
                </a:cxn>
                <a:cxn ang="0">
                  <a:pos x="1180" y="6762"/>
                </a:cxn>
                <a:cxn ang="0">
                  <a:pos x="1400" y="6860"/>
                </a:cxn>
                <a:cxn ang="0">
                  <a:pos x="1605" y="6973"/>
                </a:cxn>
                <a:cxn ang="0">
                  <a:pos x="1797" y="7100"/>
                </a:cxn>
                <a:cxn ang="0">
                  <a:pos x="1972" y="7240"/>
                </a:cxn>
                <a:cxn ang="0">
                  <a:pos x="2131" y="7392"/>
                </a:cxn>
                <a:cxn ang="0">
                  <a:pos x="2270" y="7553"/>
                </a:cxn>
                <a:cxn ang="0">
                  <a:pos x="2388" y="7725"/>
                </a:cxn>
                <a:cxn ang="0">
                  <a:pos x="2485" y="7903"/>
                </a:cxn>
                <a:cxn ang="0">
                  <a:pos x="2558" y="8089"/>
                </a:cxn>
                <a:cxn ang="0">
                  <a:pos x="2607" y="8280"/>
                </a:cxn>
                <a:cxn ang="0">
                  <a:pos x="2629" y="8477"/>
                </a:cxn>
                <a:cxn ang="0">
                  <a:pos x="9167" y="8416"/>
                </a:cxn>
                <a:cxn ang="0">
                  <a:pos x="9149" y="7979"/>
                </a:cxn>
                <a:cxn ang="0">
                  <a:pos x="9106" y="7548"/>
                </a:cxn>
                <a:cxn ang="0">
                  <a:pos x="9042" y="7124"/>
                </a:cxn>
                <a:cxn ang="0">
                  <a:pos x="8957" y="6706"/>
                </a:cxn>
                <a:cxn ang="0">
                  <a:pos x="8848" y="6296"/>
                </a:cxn>
                <a:cxn ang="0">
                  <a:pos x="8720" y="5894"/>
                </a:cxn>
                <a:cxn ang="0">
                  <a:pos x="8570" y="5500"/>
                </a:cxn>
                <a:cxn ang="0">
                  <a:pos x="8401" y="5115"/>
                </a:cxn>
                <a:cxn ang="0">
                  <a:pos x="8212" y="4740"/>
                </a:cxn>
                <a:cxn ang="0">
                  <a:pos x="8005" y="4374"/>
                </a:cxn>
                <a:cxn ang="0">
                  <a:pos x="7780" y="4020"/>
                </a:cxn>
                <a:cxn ang="0">
                  <a:pos x="7538" y="3677"/>
                </a:cxn>
                <a:cxn ang="0">
                  <a:pos x="7278" y="3347"/>
                </a:cxn>
                <a:cxn ang="0">
                  <a:pos x="7001" y="3026"/>
                </a:cxn>
                <a:cxn ang="0">
                  <a:pos x="6710" y="2721"/>
                </a:cxn>
                <a:cxn ang="0">
                  <a:pos x="6403" y="2427"/>
                </a:cxn>
                <a:cxn ang="0">
                  <a:pos x="6082" y="2150"/>
                </a:cxn>
                <a:cxn ang="0">
                  <a:pos x="5746" y="1884"/>
                </a:cxn>
                <a:cxn ang="0">
                  <a:pos x="5397" y="1635"/>
                </a:cxn>
                <a:cxn ang="0">
                  <a:pos x="5035" y="1401"/>
                </a:cxn>
                <a:cxn ang="0">
                  <a:pos x="4661" y="1183"/>
                </a:cxn>
                <a:cxn ang="0">
                  <a:pos x="4274" y="982"/>
                </a:cxn>
                <a:cxn ang="0">
                  <a:pos x="3878" y="798"/>
                </a:cxn>
                <a:cxn ang="0">
                  <a:pos x="3470" y="631"/>
                </a:cxn>
                <a:cxn ang="0">
                  <a:pos x="3052" y="482"/>
                </a:cxn>
                <a:cxn ang="0">
                  <a:pos x="2626" y="353"/>
                </a:cxn>
                <a:cxn ang="0">
                  <a:pos x="2189" y="244"/>
                </a:cxn>
                <a:cxn ang="0">
                  <a:pos x="1745" y="153"/>
                </a:cxn>
                <a:cxn ang="0">
                  <a:pos x="1294" y="82"/>
                </a:cxn>
                <a:cxn ang="0">
                  <a:pos x="834" y="34"/>
                </a:cxn>
                <a:cxn ang="0">
                  <a:pos x="369" y="6"/>
                </a:cxn>
                <a:cxn ang="0">
                  <a:pos x="15" y="0"/>
                </a:cxn>
              </a:cxnLst>
              <a:rect l="0" t="0" r="r" b="b"/>
              <a:pathLst>
                <a:path w="9167" h="8526">
                  <a:moveTo>
                    <a:pt x="15" y="0"/>
                  </a:moveTo>
                  <a:lnTo>
                    <a:pt x="0" y="0"/>
                  </a:lnTo>
                  <a:lnTo>
                    <a:pt x="0" y="6537"/>
                  </a:lnTo>
                  <a:lnTo>
                    <a:pt x="15" y="6537"/>
                  </a:lnTo>
                  <a:lnTo>
                    <a:pt x="15" y="6537"/>
                  </a:lnTo>
                  <a:lnTo>
                    <a:pt x="81" y="6538"/>
                  </a:lnTo>
                  <a:lnTo>
                    <a:pt x="146" y="6540"/>
                  </a:lnTo>
                  <a:lnTo>
                    <a:pt x="210" y="6543"/>
                  </a:lnTo>
                  <a:lnTo>
                    <a:pt x="274" y="6548"/>
                  </a:lnTo>
                  <a:lnTo>
                    <a:pt x="338" y="6554"/>
                  </a:lnTo>
                  <a:lnTo>
                    <a:pt x="401" y="6561"/>
                  </a:lnTo>
                  <a:lnTo>
                    <a:pt x="464" y="6570"/>
                  </a:lnTo>
                  <a:lnTo>
                    <a:pt x="526" y="6579"/>
                  </a:lnTo>
                  <a:lnTo>
                    <a:pt x="589" y="6590"/>
                  </a:lnTo>
                  <a:lnTo>
                    <a:pt x="651" y="6602"/>
                  </a:lnTo>
                  <a:lnTo>
                    <a:pt x="712" y="6615"/>
                  </a:lnTo>
                  <a:lnTo>
                    <a:pt x="772" y="6629"/>
                  </a:lnTo>
                  <a:lnTo>
                    <a:pt x="833" y="6645"/>
                  </a:lnTo>
                  <a:lnTo>
                    <a:pt x="892" y="6662"/>
                  </a:lnTo>
                  <a:lnTo>
                    <a:pt x="952" y="6679"/>
                  </a:lnTo>
                  <a:lnTo>
                    <a:pt x="1010" y="6699"/>
                  </a:lnTo>
                  <a:lnTo>
                    <a:pt x="1067" y="6718"/>
                  </a:lnTo>
                  <a:lnTo>
                    <a:pt x="1124" y="6740"/>
                  </a:lnTo>
                  <a:lnTo>
                    <a:pt x="1180" y="6762"/>
                  </a:lnTo>
                  <a:lnTo>
                    <a:pt x="1236" y="6785"/>
                  </a:lnTo>
                  <a:lnTo>
                    <a:pt x="1291" y="6809"/>
                  </a:lnTo>
                  <a:lnTo>
                    <a:pt x="1346" y="6834"/>
                  </a:lnTo>
                  <a:lnTo>
                    <a:pt x="1400" y="6860"/>
                  </a:lnTo>
                  <a:lnTo>
                    <a:pt x="1453" y="6886"/>
                  </a:lnTo>
                  <a:lnTo>
                    <a:pt x="1504" y="6915"/>
                  </a:lnTo>
                  <a:lnTo>
                    <a:pt x="1555" y="6944"/>
                  </a:lnTo>
                  <a:lnTo>
                    <a:pt x="1605" y="6973"/>
                  </a:lnTo>
                  <a:lnTo>
                    <a:pt x="1655" y="7003"/>
                  </a:lnTo>
                  <a:lnTo>
                    <a:pt x="1703" y="7035"/>
                  </a:lnTo>
                  <a:lnTo>
                    <a:pt x="1750" y="7067"/>
                  </a:lnTo>
                  <a:lnTo>
                    <a:pt x="1797" y="7100"/>
                  </a:lnTo>
                  <a:lnTo>
                    <a:pt x="1842" y="7133"/>
                  </a:lnTo>
                  <a:lnTo>
                    <a:pt x="1886" y="7169"/>
                  </a:lnTo>
                  <a:lnTo>
                    <a:pt x="1929" y="7204"/>
                  </a:lnTo>
                  <a:lnTo>
                    <a:pt x="1972" y="7240"/>
                  </a:lnTo>
                  <a:lnTo>
                    <a:pt x="2013" y="7276"/>
                  </a:lnTo>
                  <a:lnTo>
                    <a:pt x="2054" y="7314"/>
                  </a:lnTo>
                  <a:lnTo>
                    <a:pt x="2093" y="7353"/>
                  </a:lnTo>
                  <a:lnTo>
                    <a:pt x="2131" y="7392"/>
                  </a:lnTo>
                  <a:lnTo>
                    <a:pt x="2167" y="7431"/>
                  </a:lnTo>
                  <a:lnTo>
                    <a:pt x="2203" y="7471"/>
                  </a:lnTo>
                  <a:lnTo>
                    <a:pt x="2237" y="7512"/>
                  </a:lnTo>
                  <a:lnTo>
                    <a:pt x="2270" y="7553"/>
                  </a:lnTo>
                  <a:lnTo>
                    <a:pt x="2301" y="7595"/>
                  </a:lnTo>
                  <a:lnTo>
                    <a:pt x="2332" y="7638"/>
                  </a:lnTo>
                  <a:lnTo>
                    <a:pt x="2360" y="7680"/>
                  </a:lnTo>
                  <a:lnTo>
                    <a:pt x="2388" y="7725"/>
                  </a:lnTo>
                  <a:lnTo>
                    <a:pt x="2415" y="7768"/>
                  </a:lnTo>
                  <a:lnTo>
                    <a:pt x="2439" y="7813"/>
                  </a:lnTo>
                  <a:lnTo>
                    <a:pt x="2463" y="7857"/>
                  </a:lnTo>
                  <a:lnTo>
                    <a:pt x="2485" y="7903"/>
                  </a:lnTo>
                  <a:lnTo>
                    <a:pt x="2506" y="7949"/>
                  </a:lnTo>
                  <a:lnTo>
                    <a:pt x="2525" y="7995"/>
                  </a:lnTo>
                  <a:lnTo>
                    <a:pt x="2542" y="8042"/>
                  </a:lnTo>
                  <a:lnTo>
                    <a:pt x="2558" y="8089"/>
                  </a:lnTo>
                  <a:lnTo>
                    <a:pt x="2573" y="8136"/>
                  </a:lnTo>
                  <a:lnTo>
                    <a:pt x="2586" y="8184"/>
                  </a:lnTo>
                  <a:lnTo>
                    <a:pt x="2597" y="8232"/>
                  </a:lnTo>
                  <a:lnTo>
                    <a:pt x="2607" y="8280"/>
                  </a:lnTo>
                  <a:lnTo>
                    <a:pt x="2615" y="8329"/>
                  </a:lnTo>
                  <a:lnTo>
                    <a:pt x="2621" y="8379"/>
                  </a:lnTo>
                  <a:lnTo>
                    <a:pt x="2626" y="8428"/>
                  </a:lnTo>
                  <a:lnTo>
                    <a:pt x="2629" y="8477"/>
                  </a:lnTo>
                  <a:lnTo>
                    <a:pt x="2630" y="8526"/>
                  </a:lnTo>
                  <a:lnTo>
                    <a:pt x="9167" y="8526"/>
                  </a:lnTo>
                  <a:lnTo>
                    <a:pt x="9167" y="8526"/>
                  </a:lnTo>
                  <a:lnTo>
                    <a:pt x="9167" y="8416"/>
                  </a:lnTo>
                  <a:lnTo>
                    <a:pt x="9165" y="8306"/>
                  </a:lnTo>
                  <a:lnTo>
                    <a:pt x="9160" y="8197"/>
                  </a:lnTo>
                  <a:lnTo>
                    <a:pt x="9156" y="8088"/>
                  </a:lnTo>
                  <a:lnTo>
                    <a:pt x="9149" y="7979"/>
                  </a:lnTo>
                  <a:lnTo>
                    <a:pt x="9141" y="7871"/>
                  </a:lnTo>
                  <a:lnTo>
                    <a:pt x="9130" y="7763"/>
                  </a:lnTo>
                  <a:lnTo>
                    <a:pt x="9119" y="7656"/>
                  </a:lnTo>
                  <a:lnTo>
                    <a:pt x="9106" y="7548"/>
                  </a:lnTo>
                  <a:lnTo>
                    <a:pt x="9093" y="7442"/>
                  </a:lnTo>
                  <a:lnTo>
                    <a:pt x="9078" y="7336"/>
                  </a:lnTo>
                  <a:lnTo>
                    <a:pt x="9061" y="7229"/>
                  </a:lnTo>
                  <a:lnTo>
                    <a:pt x="9042" y="7124"/>
                  </a:lnTo>
                  <a:lnTo>
                    <a:pt x="9023" y="7019"/>
                  </a:lnTo>
                  <a:lnTo>
                    <a:pt x="9002" y="6914"/>
                  </a:lnTo>
                  <a:lnTo>
                    <a:pt x="8979" y="6810"/>
                  </a:lnTo>
                  <a:lnTo>
                    <a:pt x="8957" y="6706"/>
                  </a:lnTo>
                  <a:lnTo>
                    <a:pt x="8931" y="6603"/>
                  </a:lnTo>
                  <a:lnTo>
                    <a:pt x="8905" y="6500"/>
                  </a:lnTo>
                  <a:lnTo>
                    <a:pt x="8878" y="6398"/>
                  </a:lnTo>
                  <a:lnTo>
                    <a:pt x="8848" y="6296"/>
                  </a:lnTo>
                  <a:lnTo>
                    <a:pt x="8818" y="6195"/>
                  </a:lnTo>
                  <a:lnTo>
                    <a:pt x="8786" y="6094"/>
                  </a:lnTo>
                  <a:lnTo>
                    <a:pt x="8753" y="5993"/>
                  </a:lnTo>
                  <a:lnTo>
                    <a:pt x="8720" y="5894"/>
                  </a:lnTo>
                  <a:lnTo>
                    <a:pt x="8684" y="5795"/>
                  </a:lnTo>
                  <a:lnTo>
                    <a:pt x="8647" y="5695"/>
                  </a:lnTo>
                  <a:lnTo>
                    <a:pt x="8609" y="5598"/>
                  </a:lnTo>
                  <a:lnTo>
                    <a:pt x="8570" y="5500"/>
                  </a:lnTo>
                  <a:lnTo>
                    <a:pt x="8530" y="5402"/>
                  </a:lnTo>
                  <a:lnTo>
                    <a:pt x="8488" y="5306"/>
                  </a:lnTo>
                  <a:lnTo>
                    <a:pt x="8446" y="5210"/>
                  </a:lnTo>
                  <a:lnTo>
                    <a:pt x="8401" y="5115"/>
                  </a:lnTo>
                  <a:lnTo>
                    <a:pt x="8355" y="5020"/>
                  </a:lnTo>
                  <a:lnTo>
                    <a:pt x="8309" y="4927"/>
                  </a:lnTo>
                  <a:lnTo>
                    <a:pt x="8261" y="4833"/>
                  </a:lnTo>
                  <a:lnTo>
                    <a:pt x="8212" y="4740"/>
                  </a:lnTo>
                  <a:lnTo>
                    <a:pt x="8162" y="4648"/>
                  </a:lnTo>
                  <a:lnTo>
                    <a:pt x="8112" y="4556"/>
                  </a:lnTo>
                  <a:lnTo>
                    <a:pt x="8059" y="4465"/>
                  </a:lnTo>
                  <a:lnTo>
                    <a:pt x="8005" y="4374"/>
                  </a:lnTo>
                  <a:lnTo>
                    <a:pt x="7950" y="4285"/>
                  </a:lnTo>
                  <a:lnTo>
                    <a:pt x="7896" y="4196"/>
                  </a:lnTo>
                  <a:lnTo>
                    <a:pt x="7838" y="4108"/>
                  </a:lnTo>
                  <a:lnTo>
                    <a:pt x="7780" y="4020"/>
                  </a:lnTo>
                  <a:lnTo>
                    <a:pt x="7721" y="3934"/>
                  </a:lnTo>
                  <a:lnTo>
                    <a:pt x="7661" y="3847"/>
                  </a:lnTo>
                  <a:lnTo>
                    <a:pt x="7599" y="3762"/>
                  </a:lnTo>
                  <a:lnTo>
                    <a:pt x="7538" y="3677"/>
                  </a:lnTo>
                  <a:lnTo>
                    <a:pt x="7474" y="3594"/>
                  </a:lnTo>
                  <a:lnTo>
                    <a:pt x="7410" y="3510"/>
                  </a:lnTo>
                  <a:lnTo>
                    <a:pt x="7344" y="3428"/>
                  </a:lnTo>
                  <a:lnTo>
                    <a:pt x="7278" y="3347"/>
                  </a:lnTo>
                  <a:lnTo>
                    <a:pt x="7211" y="3265"/>
                  </a:lnTo>
                  <a:lnTo>
                    <a:pt x="7142" y="3185"/>
                  </a:lnTo>
                  <a:lnTo>
                    <a:pt x="7072" y="3105"/>
                  </a:lnTo>
                  <a:lnTo>
                    <a:pt x="7001" y="3026"/>
                  </a:lnTo>
                  <a:lnTo>
                    <a:pt x="6931" y="2949"/>
                  </a:lnTo>
                  <a:lnTo>
                    <a:pt x="6859" y="2872"/>
                  </a:lnTo>
                  <a:lnTo>
                    <a:pt x="6784" y="2797"/>
                  </a:lnTo>
                  <a:lnTo>
                    <a:pt x="6710" y="2721"/>
                  </a:lnTo>
                  <a:lnTo>
                    <a:pt x="6634" y="2646"/>
                  </a:lnTo>
                  <a:lnTo>
                    <a:pt x="6559" y="2573"/>
                  </a:lnTo>
                  <a:lnTo>
                    <a:pt x="6481" y="2499"/>
                  </a:lnTo>
                  <a:lnTo>
                    <a:pt x="6403" y="2427"/>
                  </a:lnTo>
                  <a:lnTo>
                    <a:pt x="6325" y="2356"/>
                  </a:lnTo>
                  <a:lnTo>
                    <a:pt x="6245" y="2287"/>
                  </a:lnTo>
                  <a:lnTo>
                    <a:pt x="6163" y="2217"/>
                  </a:lnTo>
                  <a:lnTo>
                    <a:pt x="6082" y="2150"/>
                  </a:lnTo>
                  <a:lnTo>
                    <a:pt x="5999" y="2081"/>
                  </a:lnTo>
                  <a:lnTo>
                    <a:pt x="5915" y="2015"/>
                  </a:lnTo>
                  <a:lnTo>
                    <a:pt x="5832" y="1949"/>
                  </a:lnTo>
                  <a:lnTo>
                    <a:pt x="5746" y="1884"/>
                  </a:lnTo>
                  <a:lnTo>
                    <a:pt x="5660" y="1820"/>
                  </a:lnTo>
                  <a:lnTo>
                    <a:pt x="5573" y="1757"/>
                  </a:lnTo>
                  <a:lnTo>
                    <a:pt x="5485" y="1696"/>
                  </a:lnTo>
                  <a:lnTo>
                    <a:pt x="5397" y="1635"/>
                  </a:lnTo>
                  <a:lnTo>
                    <a:pt x="5308" y="1574"/>
                  </a:lnTo>
                  <a:lnTo>
                    <a:pt x="5218" y="1516"/>
                  </a:lnTo>
                  <a:lnTo>
                    <a:pt x="5126" y="1458"/>
                  </a:lnTo>
                  <a:lnTo>
                    <a:pt x="5035" y="1401"/>
                  </a:lnTo>
                  <a:lnTo>
                    <a:pt x="4942" y="1345"/>
                  </a:lnTo>
                  <a:lnTo>
                    <a:pt x="4850" y="1290"/>
                  </a:lnTo>
                  <a:lnTo>
                    <a:pt x="4756" y="1236"/>
                  </a:lnTo>
                  <a:lnTo>
                    <a:pt x="4661" y="1183"/>
                  </a:lnTo>
                  <a:lnTo>
                    <a:pt x="4565" y="1131"/>
                  </a:lnTo>
                  <a:lnTo>
                    <a:pt x="4469" y="1080"/>
                  </a:lnTo>
                  <a:lnTo>
                    <a:pt x="4373" y="1030"/>
                  </a:lnTo>
                  <a:lnTo>
                    <a:pt x="4274" y="982"/>
                  </a:lnTo>
                  <a:lnTo>
                    <a:pt x="4176" y="934"/>
                  </a:lnTo>
                  <a:lnTo>
                    <a:pt x="4078" y="887"/>
                  </a:lnTo>
                  <a:lnTo>
                    <a:pt x="3978" y="842"/>
                  </a:lnTo>
                  <a:lnTo>
                    <a:pt x="3878" y="798"/>
                  </a:lnTo>
                  <a:lnTo>
                    <a:pt x="3777" y="755"/>
                  </a:lnTo>
                  <a:lnTo>
                    <a:pt x="3675" y="712"/>
                  </a:lnTo>
                  <a:lnTo>
                    <a:pt x="3572" y="671"/>
                  </a:lnTo>
                  <a:lnTo>
                    <a:pt x="3470" y="631"/>
                  </a:lnTo>
                  <a:lnTo>
                    <a:pt x="3367" y="592"/>
                  </a:lnTo>
                  <a:lnTo>
                    <a:pt x="3263" y="555"/>
                  </a:lnTo>
                  <a:lnTo>
                    <a:pt x="3157" y="518"/>
                  </a:lnTo>
                  <a:lnTo>
                    <a:pt x="3052" y="482"/>
                  </a:lnTo>
                  <a:lnTo>
                    <a:pt x="2946" y="448"/>
                  </a:lnTo>
                  <a:lnTo>
                    <a:pt x="2839" y="416"/>
                  </a:lnTo>
                  <a:lnTo>
                    <a:pt x="2733" y="384"/>
                  </a:lnTo>
                  <a:lnTo>
                    <a:pt x="2626" y="353"/>
                  </a:lnTo>
                  <a:lnTo>
                    <a:pt x="2517" y="324"/>
                  </a:lnTo>
                  <a:lnTo>
                    <a:pt x="2408" y="296"/>
                  </a:lnTo>
                  <a:lnTo>
                    <a:pt x="2299" y="269"/>
                  </a:lnTo>
                  <a:lnTo>
                    <a:pt x="2189" y="244"/>
                  </a:lnTo>
                  <a:lnTo>
                    <a:pt x="2079" y="218"/>
                  </a:lnTo>
                  <a:lnTo>
                    <a:pt x="1968" y="196"/>
                  </a:lnTo>
                  <a:lnTo>
                    <a:pt x="1857" y="174"/>
                  </a:lnTo>
                  <a:lnTo>
                    <a:pt x="1745" y="153"/>
                  </a:lnTo>
                  <a:lnTo>
                    <a:pt x="1633" y="134"/>
                  </a:lnTo>
                  <a:lnTo>
                    <a:pt x="1520" y="115"/>
                  </a:lnTo>
                  <a:lnTo>
                    <a:pt x="1407" y="98"/>
                  </a:lnTo>
                  <a:lnTo>
                    <a:pt x="1294" y="82"/>
                  </a:lnTo>
                  <a:lnTo>
                    <a:pt x="1179" y="69"/>
                  </a:lnTo>
                  <a:lnTo>
                    <a:pt x="1065" y="56"/>
                  </a:lnTo>
                  <a:lnTo>
                    <a:pt x="949" y="45"/>
                  </a:lnTo>
                  <a:lnTo>
                    <a:pt x="834" y="34"/>
                  </a:lnTo>
                  <a:lnTo>
                    <a:pt x="719" y="25"/>
                  </a:lnTo>
                  <a:lnTo>
                    <a:pt x="602" y="17"/>
                  </a:lnTo>
                  <a:lnTo>
                    <a:pt x="485" y="11"/>
                  </a:lnTo>
                  <a:lnTo>
                    <a:pt x="369" y="6"/>
                  </a:lnTo>
                  <a:lnTo>
                    <a:pt x="251" y="2"/>
                  </a:lnTo>
                  <a:lnTo>
                    <a:pt x="133" y="1"/>
                  </a:lnTo>
                  <a:lnTo>
                    <a:pt x="15" y="0"/>
                  </a:lnTo>
                  <a:lnTo>
                    <a:pt x="15" y="0"/>
                  </a:lnTo>
                  <a:close/>
                </a:path>
              </a:pathLst>
            </a:custGeom>
            <a:solidFill>
              <a:schemeClr val="accent2">
                <a:lumMod val="75000"/>
              </a:schemeClr>
            </a:solidFill>
            <a:ln w="190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solidFill>
                  <a:srgbClr val="FFFFFF"/>
                </a:solidFill>
                <a:latin typeface="+mn-lt"/>
                <a:cs typeface="Arial Narrow"/>
              </a:endParaRPr>
            </a:p>
          </p:txBody>
        </p:sp>
        <p:sp>
          <p:nvSpPr>
            <p:cNvPr id="15" name="Rectangle 6">
              <a:extLst>
                <a:ext uri="{FF2B5EF4-FFF2-40B4-BE49-F238E27FC236}">
                  <a16:creationId xmlns:a16="http://schemas.microsoft.com/office/drawing/2014/main" id="{728206F1-0590-3045-9EE1-3BBF4A1F3AE7}"/>
                </a:ext>
              </a:extLst>
            </p:cNvPr>
            <p:cNvSpPr>
              <a:spLocks noChangeArrowheads="1"/>
            </p:cNvSpPr>
            <p:nvPr/>
          </p:nvSpPr>
          <p:spPr bwMode="auto">
            <a:xfrm>
              <a:off x="4572000" y="3637217"/>
              <a:ext cx="2971800" cy="1013737"/>
            </a:xfrm>
            <a:prstGeom prst="rect">
              <a:avLst/>
            </a:prstGeom>
            <a:solidFill>
              <a:schemeClr val="accent5">
                <a:lumMod val="50000"/>
              </a:schemeClr>
            </a:solidFill>
            <a:ln w="190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solidFill>
                  <a:srgbClr val="FFFFFF"/>
                </a:solidFill>
                <a:latin typeface="+mn-lt"/>
                <a:cs typeface="Arial Narrow"/>
              </a:endParaRPr>
            </a:p>
          </p:txBody>
        </p:sp>
        <p:sp>
          <p:nvSpPr>
            <p:cNvPr id="16" name="Rectangle 6">
              <a:extLst>
                <a:ext uri="{FF2B5EF4-FFF2-40B4-BE49-F238E27FC236}">
                  <a16:creationId xmlns:a16="http://schemas.microsoft.com/office/drawing/2014/main" id="{B2C863B8-6C48-CE4E-86C5-9D65612EBAFE}"/>
                </a:ext>
              </a:extLst>
            </p:cNvPr>
            <p:cNvSpPr>
              <a:spLocks noChangeArrowheads="1"/>
            </p:cNvSpPr>
            <p:nvPr/>
          </p:nvSpPr>
          <p:spPr bwMode="auto">
            <a:xfrm>
              <a:off x="2286000" y="3637217"/>
              <a:ext cx="2286000" cy="1013737"/>
            </a:xfrm>
            <a:prstGeom prst="rect">
              <a:avLst/>
            </a:prstGeom>
            <a:solidFill>
              <a:schemeClr val="accent6">
                <a:lumMod val="75000"/>
              </a:schemeClr>
            </a:solidFill>
            <a:ln w="190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solidFill>
                  <a:srgbClr val="FFFFFF"/>
                </a:solidFill>
                <a:latin typeface="+mn-lt"/>
                <a:cs typeface="Arial Narrow"/>
              </a:endParaRPr>
            </a:p>
          </p:txBody>
        </p:sp>
        <p:sp>
          <p:nvSpPr>
            <p:cNvPr id="17" name="Rectangle 6">
              <a:extLst>
                <a:ext uri="{FF2B5EF4-FFF2-40B4-BE49-F238E27FC236}">
                  <a16:creationId xmlns:a16="http://schemas.microsoft.com/office/drawing/2014/main" id="{AAFC0E6B-47C3-8948-96A4-7A2BA65E65AD}"/>
                </a:ext>
              </a:extLst>
            </p:cNvPr>
            <p:cNvSpPr>
              <a:spLocks noChangeArrowheads="1"/>
            </p:cNvSpPr>
            <p:nvPr/>
          </p:nvSpPr>
          <p:spPr bwMode="auto">
            <a:xfrm>
              <a:off x="7543800" y="3637217"/>
              <a:ext cx="2286000" cy="1013737"/>
            </a:xfrm>
            <a:prstGeom prst="rect">
              <a:avLst/>
            </a:prstGeom>
            <a:solidFill>
              <a:schemeClr val="accent5">
                <a:lumMod val="75000"/>
              </a:schemeClr>
            </a:solidFill>
            <a:ln w="190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solidFill>
                  <a:srgbClr val="FFFFFF"/>
                </a:solidFill>
                <a:latin typeface="+mn-lt"/>
                <a:cs typeface="Arial Narrow"/>
              </a:endParaRPr>
            </a:p>
          </p:txBody>
        </p:sp>
        <p:sp>
          <p:nvSpPr>
            <p:cNvPr id="18" name="Freeform 6">
              <a:extLst>
                <a:ext uri="{FF2B5EF4-FFF2-40B4-BE49-F238E27FC236}">
                  <a16:creationId xmlns:a16="http://schemas.microsoft.com/office/drawing/2014/main" id="{DE3570BC-E748-824B-91B8-9E214DAC52E1}"/>
                </a:ext>
              </a:extLst>
            </p:cNvPr>
            <p:cNvSpPr>
              <a:spLocks/>
            </p:cNvSpPr>
            <p:nvPr/>
          </p:nvSpPr>
          <p:spPr bwMode="auto">
            <a:xfrm>
              <a:off x="1001345" y="381000"/>
              <a:ext cx="2585088" cy="1014062"/>
            </a:xfrm>
            <a:custGeom>
              <a:avLst/>
              <a:gdLst/>
              <a:ahLst/>
              <a:cxnLst>
                <a:cxn ang="0">
                  <a:pos x="1872" y="0"/>
                </a:cxn>
                <a:cxn ang="0">
                  <a:pos x="1729" y="5"/>
                </a:cxn>
                <a:cxn ang="0">
                  <a:pos x="1588" y="21"/>
                </a:cxn>
                <a:cxn ang="0">
                  <a:pos x="1451" y="49"/>
                </a:cxn>
                <a:cxn ang="0">
                  <a:pos x="1318" y="85"/>
                </a:cxn>
                <a:cxn ang="0">
                  <a:pos x="1187" y="131"/>
                </a:cxn>
                <a:cxn ang="0">
                  <a:pos x="1062" y="186"/>
                </a:cxn>
                <a:cxn ang="0">
                  <a:pos x="942" y="249"/>
                </a:cxn>
                <a:cxn ang="0">
                  <a:pos x="827" y="322"/>
                </a:cxn>
                <a:cxn ang="0">
                  <a:pos x="717" y="401"/>
                </a:cxn>
                <a:cxn ang="0">
                  <a:pos x="615" y="489"/>
                </a:cxn>
                <a:cxn ang="0">
                  <a:pos x="518" y="583"/>
                </a:cxn>
                <a:cxn ang="0">
                  <a:pos x="428" y="684"/>
                </a:cxn>
                <a:cxn ang="0">
                  <a:pos x="346" y="791"/>
                </a:cxn>
                <a:cxn ang="0">
                  <a:pos x="272" y="905"/>
                </a:cxn>
                <a:cxn ang="0">
                  <a:pos x="206" y="1023"/>
                </a:cxn>
                <a:cxn ang="0">
                  <a:pos x="147" y="1147"/>
                </a:cxn>
                <a:cxn ang="0">
                  <a:pos x="98" y="1275"/>
                </a:cxn>
                <a:cxn ang="0">
                  <a:pos x="59" y="1407"/>
                </a:cxn>
                <a:cxn ang="0">
                  <a:pos x="29" y="1544"/>
                </a:cxn>
                <a:cxn ang="0">
                  <a:pos x="9" y="1684"/>
                </a:cxn>
                <a:cxn ang="0">
                  <a:pos x="0" y="1826"/>
                </a:cxn>
                <a:cxn ang="0">
                  <a:pos x="0" y="1923"/>
                </a:cxn>
                <a:cxn ang="0">
                  <a:pos x="9" y="2065"/>
                </a:cxn>
                <a:cxn ang="0">
                  <a:pos x="29" y="2204"/>
                </a:cxn>
                <a:cxn ang="0">
                  <a:pos x="59" y="2341"/>
                </a:cxn>
                <a:cxn ang="0">
                  <a:pos x="98" y="2473"/>
                </a:cxn>
                <a:cxn ang="0">
                  <a:pos x="147" y="2602"/>
                </a:cxn>
                <a:cxn ang="0">
                  <a:pos x="206" y="2725"/>
                </a:cxn>
                <a:cxn ang="0">
                  <a:pos x="272" y="2843"/>
                </a:cxn>
                <a:cxn ang="0">
                  <a:pos x="346" y="2957"/>
                </a:cxn>
                <a:cxn ang="0">
                  <a:pos x="428" y="3064"/>
                </a:cxn>
                <a:cxn ang="0">
                  <a:pos x="518" y="3165"/>
                </a:cxn>
                <a:cxn ang="0">
                  <a:pos x="615" y="3260"/>
                </a:cxn>
                <a:cxn ang="0">
                  <a:pos x="717" y="3347"/>
                </a:cxn>
                <a:cxn ang="0">
                  <a:pos x="827" y="3427"/>
                </a:cxn>
                <a:cxn ang="0">
                  <a:pos x="942" y="3499"/>
                </a:cxn>
                <a:cxn ang="0">
                  <a:pos x="1062" y="3562"/>
                </a:cxn>
                <a:cxn ang="0">
                  <a:pos x="1187" y="3617"/>
                </a:cxn>
                <a:cxn ang="0">
                  <a:pos x="1318" y="3663"/>
                </a:cxn>
                <a:cxn ang="0">
                  <a:pos x="1451" y="3699"/>
                </a:cxn>
                <a:cxn ang="0">
                  <a:pos x="1588" y="3726"/>
                </a:cxn>
                <a:cxn ang="0">
                  <a:pos x="1729" y="3742"/>
                </a:cxn>
                <a:cxn ang="0">
                  <a:pos x="1872" y="3748"/>
                </a:cxn>
              </a:cxnLst>
              <a:rect l="0" t="0" r="r" b="b"/>
              <a:pathLst>
                <a:path w="9552" h="3748">
                  <a:moveTo>
                    <a:pt x="9552" y="0"/>
                  </a:moveTo>
                  <a:lnTo>
                    <a:pt x="1872" y="0"/>
                  </a:lnTo>
                  <a:lnTo>
                    <a:pt x="1872" y="0"/>
                  </a:lnTo>
                  <a:lnTo>
                    <a:pt x="1825" y="2"/>
                  </a:lnTo>
                  <a:lnTo>
                    <a:pt x="1776" y="3"/>
                  </a:lnTo>
                  <a:lnTo>
                    <a:pt x="1729" y="5"/>
                  </a:lnTo>
                  <a:lnTo>
                    <a:pt x="1681" y="10"/>
                  </a:lnTo>
                  <a:lnTo>
                    <a:pt x="1635" y="15"/>
                  </a:lnTo>
                  <a:lnTo>
                    <a:pt x="1588" y="21"/>
                  </a:lnTo>
                  <a:lnTo>
                    <a:pt x="1542" y="30"/>
                  </a:lnTo>
                  <a:lnTo>
                    <a:pt x="1496" y="39"/>
                  </a:lnTo>
                  <a:lnTo>
                    <a:pt x="1451" y="49"/>
                  </a:lnTo>
                  <a:lnTo>
                    <a:pt x="1406" y="60"/>
                  </a:lnTo>
                  <a:lnTo>
                    <a:pt x="1361" y="71"/>
                  </a:lnTo>
                  <a:lnTo>
                    <a:pt x="1318" y="85"/>
                  </a:lnTo>
                  <a:lnTo>
                    <a:pt x="1273" y="99"/>
                  </a:lnTo>
                  <a:lnTo>
                    <a:pt x="1231" y="115"/>
                  </a:lnTo>
                  <a:lnTo>
                    <a:pt x="1187" y="131"/>
                  </a:lnTo>
                  <a:lnTo>
                    <a:pt x="1146" y="149"/>
                  </a:lnTo>
                  <a:lnTo>
                    <a:pt x="1104" y="166"/>
                  </a:lnTo>
                  <a:lnTo>
                    <a:pt x="1062" y="186"/>
                  </a:lnTo>
                  <a:lnTo>
                    <a:pt x="1021" y="206"/>
                  </a:lnTo>
                  <a:lnTo>
                    <a:pt x="981" y="227"/>
                  </a:lnTo>
                  <a:lnTo>
                    <a:pt x="942" y="249"/>
                  </a:lnTo>
                  <a:lnTo>
                    <a:pt x="903" y="273"/>
                  </a:lnTo>
                  <a:lnTo>
                    <a:pt x="864" y="297"/>
                  </a:lnTo>
                  <a:lnTo>
                    <a:pt x="827" y="322"/>
                  </a:lnTo>
                  <a:lnTo>
                    <a:pt x="790" y="347"/>
                  </a:lnTo>
                  <a:lnTo>
                    <a:pt x="754" y="374"/>
                  </a:lnTo>
                  <a:lnTo>
                    <a:pt x="717" y="401"/>
                  </a:lnTo>
                  <a:lnTo>
                    <a:pt x="683" y="430"/>
                  </a:lnTo>
                  <a:lnTo>
                    <a:pt x="649" y="459"/>
                  </a:lnTo>
                  <a:lnTo>
                    <a:pt x="615" y="489"/>
                  </a:lnTo>
                  <a:lnTo>
                    <a:pt x="582" y="520"/>
                  </a:lnTo>
                  <a:lnTo>
                    <a:pt x="549" y="551"/>
                  </a:lnTo>
                  <a:lnTo>
                    <a:pt x="518" y="583"/>
                  </a:lnTo>
                  <a:lnTo>
                    <a:pt x="488" y="616"/>
                  </a:lnTo>
                  <a:lnTo>
                    <a:pt x="458" y="649"/>
                  </a:lnTo>
                  <a:lnTo>
                    <a:pt x="428" y="684"/>
                  </a:lnTo>
                  <a:lnTo>
                    <a:pt x="400" y="719"/>
                  </a:lnTo>
                  <a:lnTo>
                    <a:pt x="372" y="755"/>
                  </a:lnTo>
                  <a:lnTo>
                    <a:pt x="346" y="791"/>
                  </a:lnTo>
                  <a:lnTo>
                    <a:pt x="320" y="829"/>
                  </a:lnTo>
                  <a:lnTo>
                    <a:pt x="295" y="866"/>
                  </a:lnTo>
                  <a:lnTo>
                    <a:pt x="272" y="905"/>
                  </a:lnTo>
                  <a:lnTo>
                    <a:pt x="249" y="943"/>
                  </a:lnTo>
                  <a:lnTo>
                    <a:pt x="227" y="983"/>
                  </a:lnTo>
                  <a:lnTo>
                    <a:pt x="206" y="1023"/>
                  </a:lnTo>
                  <a:lnTo>
                    <a:pt x="186" y="1063"/>
                  </a:lnTo>
                  <a:lnTo>
                    <a:pt x="166" y="1104"/>
                  </a:lnTo>
                  <a:lnTo>
                    <a:pt x="147" y="1147"/>
                  </a:lnTo>
                  <a:lnTo>
                    <a:pt x="130" y="1189"/>
                  </a:lnTo>
                  <a:lnTo>
                    <a:pt x="113" y="1231"/>
                  </a:lnTo>
                  <a:lnTo>
                    <a:pt x="98" y="1275"/>
                  </a:lnTo>
                  <a:lnTo>
                    <a:pt x="85" y="1318"/>
                  </a:lnTo>
                  <a:lnTo>
                    <a:pt x="71" y="1362"/>
                  </a:lnTo>
                  <a:lnTo>
                    <a:pt x="59" y="1407"/>
                  </a:lnTo>
                  <a:lnTo>
                    <a:pt x="47" y="1452"/>
                  </a:lnTo>
                  <a:lnTo>
                    <a:pt x="37" y="1498"/>
                  </a:lnTo>
                  <a:lnTo>
                    <a:pt x="29" y="1544"/>
                  </a:lnTo>
                  <a:lnTo>
                    <a:pt x="21" y="1590"/>
                  </a:lnTo>
                  <a:lnTo>
                    <a:pt x="15" y="1636"/>
                  </a:lnTo>
                  <a:lnTo>
                    <a:pt x="9" y="1684"/>
                  </a:lnTo>
                  <a:lnTo>
                    <a:pt x="5" y="1731"/>
                  </a:lnTo>
                  <a:lnTo>
                    <a:pt x="2" y="1778"/>
                  </a:lnTo>
                  <a:lnTo>
                    <a:pt x="0" y="1826"/>
                  </a:lnTo>
                  <a:lnTo>
                    <a:pt x="0" y="1874"/>
                  </a:lnTo>
                  <a:lnTo>
                    <a:pt x="0" y="1874"/>
                  </a:lnTo>
                  <a:lnTo>
                    <a:pt x="0" y="1923"/>
                  </a:lnTo>
                  <a:lnTo>
                    <a:pt x="2" y="1970"/>
                  </a:lnTo>
                  <a:lnTo>
                    <a:pt x="5" y="2017"/>
                  </a:lnTo>
                  <a:lnTo>
                    <a:pt x="9" y="2065"/>
                  </a:lnTo>
                  <a:lnTo>
                    <a:pt x="15" y="2112"/>
                  </a:lnTo>
                  <a:lnTo>
                    <a:pt x="21" y="2158"/>
                  </a:lnTo>
                  <a:lnTo>
                    <a:pt x="29" y="2204"/>
                  </a:lnTo>
                  <a:lnTo>
                    <a:pt x="37" y="2250"/>
                  </a:lnTo>
                  <a:lnTo>
                    <a:pt x="47" y="2295"/>
                  </a:lnTo>
                  <a:lnTo>
                    <a:pt x="59" y="2341"/>
                  </a:lnTo>
                  <a:lnTo>
                    <a:pt x="71" y="2385"/>
                  </a:lnTo>
                  <a:lnTo>
                    <a:pt x="85" y="2430"/>
                  </a:lnTo>
                  <a:lnTo>
                    <a:pt x="98" y="2473"/>
                  </a:lnTo>
                  <a:lnTo>
                    <a:pt x="113" y="2517"/>
                  </a:lnTo>
                  <a:lnTo>
                    <a:pt x="130" y="2559"/>
                  </a:lnTo>
                  <a:lnTo>
                    <a:pt x="147" y="2602"/>
                  </a:lnTo>
                  <a:lnTo>
                    <a:pt x="166" y="2643"/>
                  </a:lnTo>
                  <a:lnTo>
                    <a:pt x="186" y="2684"/>
                  </a:lnTo>
                  <a:lnTo>
                    <a:pt x="206" y="2725"/>
                  </a:lnTo>
                  <a:lnTo>
                    <a:pt x="227" y="2765"/>
                  </a:lnTo>
                  <a:lnTo>
                    <a:pt x="249" y="2805"/>
                  </a:lnTo>
                  <a:lnTo>
                    <a:pt x="272" y="2843"/>
                  </a:lnTo>
                  <a:lnTo>
                    <a:pt x="295" y="2882"/>
                  </a:lnTo>
                  <a:lnTo>
                    <a:pt x="320" y="2919"/>
                  </a:lnTo>
                  <a:lnTo>
                    <a:pt x="346" y="2957"/>
                  </a:lnTo>
                  <a:lnTo>
                    <a:pt x="372" y="2993"/>
                  </a:lnTo>
                  <a:lnTo>
                    <a:pt x="400" y="3029"/>
                  </a:lnTo>
                  <a:lnTo>
                    <a:pt x="428" y="3064"/>
                  </a:lnTo>
                  <a:lnTo>
                    <a:pt x="458" y="3099"/>
                  </a:lnTo>
                  <a:lnTo>
                    <a:pt x="488" y="3133"/>
                  </a:lnTo>
                  <a:lnTo>
                    <a:pt x="518" y="3165"/>
                  </a:lnTo>
                  <a:lnTo>
                    <a:pt x="549" y="3197"/>
                  </a:lnTo>
                  <a:lnTo>
                    <a:pt x="582" y="3228"/>
                  </a:lnTo>
                  <a:lnTo>
                    <a:pt x="615" y="3260"/>
                  </a:lnTo>
                  <a:lnTo>
                    <a:pt x="649" y="3290"/>
                  </a:lnTo>
                  <a:lnTo>
                    <a:pt x="683" y="3318"/>
                  </a:lnTo>
                  <a:lnTo>
                    <a:pt x="717" y="3347"/>
                  </a:lnTo>
                  <a:lnTo>
                    <a:pt x="754" y="3374"/>
                  </a:lnTo>
                  <a:lnTo>
                    <a:pt x="790" y="3400"/>
                  </a:lnTo>
                  <a:lnTo>
                    <a:pt x="827" y="3427"/>
                  </a:lnTo>
                  <a:lnTo>
                    <a:pt x="864" y="3451"/>
                  </a:lnTo>
                  <a:lnTo>
                    <a:pt x="903" y="3475"/>
                  </a:lnTo>
                  <a:lnTo>
                    <a:pt x="942" y="3499"/>
                  </a:lnTo>
                  <a:lnTo>
                    <a:pt x="981" y="3520"/>
                  </a:lnTo>
                  <a:lnTo>
                    <a:pt x="1021" y="3542"/>
                  </a:lnTo>
                  <a:lnTo>
                    <a:pt x="1062" y="3562"/>
                  </a:lnTo>
                  <a:lnTo>
                    <a:pt x="1104" y="3581"/>
                  </a:lnTo>
                  <a:lnTo>
                    <a:pt x="1146" y="3600"/>
                  </a:lnTo>
                  <a:lnTo>
                    <a:pt x="1187" y="3617"/>
                  </a:lnTo>
                  <a:lnTo>
                    <a:pt x="1231" y="3633"/>
                  </a:lnTo>
                  <a:lnTo>
                    <a:pt x="1273" y="3648"/>
                  </a:lnTo>
                  <a:lnTo>
                    <a:pt x="1318" y="3663"/>
                  </a:lnTo>
                  <a:lnTo>
                    <a:pt x="1361" y="3676"/>
                  </a:lnTo>
                  <a:lnTo>
                    <a:pt x="1406" y="3688"/>
                  </a:lnTo>
                  <a:lnTo>
                    <a:pt x="1451" y="3699"/>
                  </a:lnTo>
                  <a:lnTo>
                    <a:pt x="1496" y="3709"/>
                  </a:lnTo>
                  <a:lnTo>
                    <a:pt x="1542" y="3718"/>
                  </a:lnTo>
                  <a:lnTo>
                    <a:pt x="1588" y="3726"/>
                  </a:lnTo>
                  <a:lnTo>
                    <a:pt x="1635" y="3733"/>
                  </a:lnTo>
                  <a:lnTo>
                    <a:pt x="1681" y="3738"/>
                  </a:lnTo>
                  <a:lnTo>
                    <a:pt x="1729" y="3742"/>
                  </a:lnTo>
                  <a:lnTo>
                    <a:pt x="1776" y="3746"/>
                  </a:lnTo>
                  <a:lnTo>
                    <a:pt x="1825" y="3747"/>
                  </a:lnTo>
                  <a:lnTo>
                    <a:pt x="1872" y="3748"/>
                  </a:lnTo>
                  <a:lnTo>
                    <a:pt x="9552" y="3748"/>
                  </a:lnTo>
                  <a:lnTo>
                    <a:pt x="9552" y="0"/>
                  </a:lnTo>
                  <a:close/>
                </a:path>
              </a:pathLst>
            </a:custGeom>
            <a:solidFill>
              <a:schemeClr val="accent2"/>
            </a:solidFill>
            <a:ln w="190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solidFill>
                  <a:srgbClr val="FFFFFF"/>
                </a:solidFill>
                <a:latin typeface="+mn-lt"/>
                <a:cs typeface="Arial Narrow"/>
              </a:endParaRPr>
            </a:p>
          </p:txBody>
        </p:sp>
        <p:sp>
          <p:nvSpPr>
            <p:cNvPr id="19" name="Freeform 5">
              <a:extLst>
                <a:ext uri="{FF2B5EF4-FFF2-40B4-BE49-F238E27FC236}">
                  <a16:creationId xmlns:a16="http://schemas.microsoft.com/office/drawing/2014/main" id="{513C581F-E365-4E44-8355-5CCFF1B3AAB5}"/>
                </a:ext>
              </a:extLst>
            </p:cNvPr>
            <p:cNvSpPr>
              <a:spLocks/>
            </p:cNvSpPr>
            <p:nvPr/>
          </p:nvSpPr>
          <p:spPr bwMode="auto">
            <a:xfrm>
              <a:off x="9779656" y="3637423"/>
              <a:ext cx="1421744" cy="1322185"/>
            </a:xfrm>
            <a:custGeom>
              <a:avLst/>
              <a:gdLst/>
              <a:ahLst/>
              <a:cxnLst>
                <a:cxn ang="0">
                  <a:pos x="15" y="6537"/>
                </a:cxn>
                <a:cxn ang="0">
                  <a:pos x="210" y="6543"/>
                </a:cxn>
                <a:cxn ang="0">
                  <a:pos x="464" y="6570"/>
                </a:cxn>
                <a:cxn ang="0">
                  <a:pos x="712" y="6615"/>
                </a:cxn>
                <a:cxn ang="0">
                  <a:pos x="952" y="6679"/>
                </a:cxn>
                <a:cxn ang="0">
                  <a:pos x="1180" y="6762"/>
                </a:cxn>
                <a:cxn ang="0">
                  <a:pos x="1400" y="6860"/>
                </a:cxn>
                <a:cxn ang="0">
                  <a:pos x="1605" y="6973"/>
                </a:cxn>
                <a:cxn ang="0">
                  <a:pos x="1797" y="7100"/>
                </a:cxn>
                <a:cxn ang="0">
                  <a:pos x="1972" y="7240"/>
                </a:cxn>
                <a:cxn ang="0">
                  <a:pos x="2131" y="7392"/>
                </a:cxn>
                <a:cxn ang="0">
                  <a:pos x="2270" y="7553"/>
                </a:cxn>
                <a:cxn ang="0">
                  <a:pos x="2388" y="7725"/>
                </a:cxn>
                <a:cxn ang="0">
                  <a:pos x="2485" y="7903"/>
                </a:cxn>
                <a:cxn ang="0">
                  <a:pos x="2558" y="8089"/>
                </a:cxn>
                <a:cxn ang="0">
                  <a:pos x="2607" y="8280"/>
                </a:cxn>
                <a:cxn ang="0">
                  <a:pos x="2629" y="8477"/>
                </a:cxn>
                <a:cxn ang="0">
                  <a:pos x="9167" y="8416"/>
                </a:cxn>
                <a:cxn ang="0">
                  <a:pos x="9149" y="7979"/>
                </a:cxn>
                <a:cxn ang="0">
                  <a:pos x="9106" y="7548"/>
                </a:cxn>
                <a:cxn ang="0">
                  <a:pos x="9042" y="7124"/>
                </a:cxn>
                <a:cxn ang="0">
                  <a:pos x="8957" y="6706"/>
                </a:cxn>
                <a:cxn ang="0">
                  <a:pos x="8848" y="6296"/>
                </a:cxn>
                <a:cxn ang="0">
                  <a:pos x="8720" y="5894"/>
                </a:cxn>
                <a:cxn ang="0">
                  <a:pos x="8570" y="5500"/>
                </a:cxn>
                <a:cxn ang="0">
                  <a:pos x="8401" y="5115"/>
                </a:cxn>
                <a:cxn ang="0">
                  <a:pos x="8212" y="4740"/>
                </a:cxn>
                <a:cxn ang="0">
                  <a:pos x="8005" y="4374"/>
                </a:cxn>
                <a:cxn ang="0">
                  <a:pos x="7780" y="4020"/>
                </a:cxn>
                <a:cxn ang="0">
                  <a:pos x="7538" y="3677"/>
                </a:cxn>
                <a:cxn ang="0">
                  <a:pos x="7278" y="3347"/>
                </a:cxn>
                <a:cxn ang="0">
                  <a:pos x="7001" y="3026"/>
                </a:cxn>
                <a:cxn ang="0">
                  <a:pos x="6710" y="2721"/>
                </a:cxn>
                <a:cxn ang="0">
                  <a:pos x="6403" y="2427"/>
                </a:cxn>
                <a:cxn ang="0">
                  <a:pos x="6082" y="2150"/>
                </a:cxn>
                <a:cxn ang="0">
                  <a:pos x="5746" y="1884"/>
                </a:cxn>
                <a:cxn ang="0">
                  <a:pos x="5397" y="1635"/>
                </a:cxn>
                <a:cxn ang="0">
                  <a:pos x="5035" y="1401"/>
                </a:cxn>
                <a:cxn ang="0">
                  <a:pos x="4661" y="1183"/>
                </a:cxn>
                <a:cxn ang="0">
                  <a:pos x="4274" y="982"/>
                </a:cxn>
                <a:cxn ang="0">
                  <a:pos x="3878" y="798"/>
                </a:cxn>
                <a:cxn ang="0">
                  <a:pos x="3470" y="631"/>
                </a:cxn>
                <a:cxn ang="0">
                  <a:pos x="3052" y="482"/>
                </a:cxn>
                <a:cxn ang="0">
                  <a:pos x="2626" y="353"/>
                </a:cxn>
                <a:cxn ang="0">
                  <a:pos x="2189" y="244"/>
                </a:cxn>
                <a:cxn ang="0">
                  <a:pos x="1745" y="153"/>
                </a:cxn>
                <a:cxn ang="0">
                  <a:pos x="1294" y="82"/>
                </a:cxn>
                <a:cxn ang="0">
                  <a:pos x="834" y="34"/>
                </a:cxn>
                <a:cxn ang="0">
                  <a:pos x="369" y="6"/>
                </a:cxn>
                <a:cxn ang="0">
                  <a:pos x="15" y="0"/>
                </a:cxn>
              </a:cxnLst>
              <a:rect l="0" t="0" r="r" b="b"/>
              <a:pathLst>
                <a:path w="9167" h="8526">
                  <a:moveTo>
                    <a:pt x="15" y="0"/>
                  </a:moveTo>
                  <a:lnTo>
                    <a:pt x="0" y="0"/>
                  </a:lnTo>
                  <a:lnTo>
                    <a:pt x="0" y="6537"/>
                  </a:lnTo>
                  <a:lnTo>
                    <a:pt x="15" y="6537"/>
                  </a:lnTo>
                  <a:lnTo>
                    <a:pt x="15" y="6537"/>
                  </a:lnTo>
                  <a:lnTo>
                    <a:pt x="81" y="6538"/>
                  </a:lnTo>
                  <a:lnTo>
                    <a:pt x="146" y="6540"/>
                  </a:lnTo>
                  <a:lnTo>
                    <a:pt x="210" y="6543"/>
                  </a:lnTo>
                  <a:lnTo>
                    <a:pt x="274" y="6548"/>
                  </a:lnTo>
                  <a:lnTo>
                    <a:pt x="338" y="6554"/>
                  </a:lnTo>
                  <a:lnTo>
                    <a:pt x="401" y="6561"/>
                  </a:lnTo>
                  <a:lnTo>
                    <a:pt x="464" y="6570"/>
                  </a:lnTo>
                  <a:lnTo>
                    <a:pt x="526" y="6579"/>
                  </a:lnTo>
                  <a:lnTo>
                    <a:pt x="589" y="6590"/>
                  </a:lnTo>
                  <a:lnTo>
                    <a:pt x="651" y="6602"/>
                  </a:lnTo>
                  <a:lnTo>
                    <a:pt x="712" y="6615"/>
                  </a:lnTo>
                  <a:lnTo>
                    <a:pt x="772" y="6629"/>
                  </a:lnTo>
                  <a:lnTo>
                    <a:pt x="833" y="6645"/>
                  </a:lnTo>
                  <a:lnTo>
                    <a:pt x="892" y="6662"/>
                  </a:lnTo>
                  <a:lnTo>
                    <a:pt x="952" y="6679"/>
                  </a:lnTo>
                  <a:lnTo>
                    <a:pt x="1010" y="6699"/>
                  </a:lnTo>
                  <a:lnTo>
                    <a:pt x="1067" y="6718"/>
                  </a:lnTo>
                  <a:lnTo>
                    <a:pt x="1124" y="6740"/>
                  </a:lnTo>
                  <a:lnTo>
                    <a:pt x="1180" y="6762"/>
                  </a:lnTo>
                  <a:lnTo>
                    <a:pt x="1236" y="6785"/>
                  </a:lnTo>
                  <a:lnTo>
                    <a:pt x="1291" y="6809"/>
                  </a:lnTo>
                  <a:lnTo>
                    <a:pt x="1346" y="6834"/>
                  </a:lnTo>
                  <a:lnTo>
                    <a:pt x="1400" y="6860"/>
                  </a:lnTo>
                  <a:lnTo>
                    <a:pt x="1453" y="6886"/>
                  </a:lnTo>
                  <a:lnTo>
                    <a:pt x="1504" y="6915"/>
                  </a:lnTo>
                  <a:lnTo>
                    <a:pt x="1555" y="6944"/>
                  </a:lnTo>
                  <a:lnTo>
                    <a:pt x="1605" y="6973"/>
                  </a:lnTo>
                  <a:lnTo>
                    <a:pt x="1655" y="7003"/>
                  </a:lnTo>
                  <a:lnTo>
                    <a:pt x="1703" y="7035"/>
                  </a:lnTo>
                  <a:lnTo>
                    <a:pt x="1750" y="7067"/>
                  </a:lnTo>
                  <a:lnTo>
                    <a:pt x="1797" y="7100"/>
                  </a:lnTo>
                  <a:lnTo>
                    <a:pt x="1842" y="7133"/>
                  </a:lnTo>
                  <a:lnTo>
                    <a:pt x="1886" y="7169"/>
                  </a:lnTo>
                  <a:lnTo>
                    <a:pt x="1929" y="7204"/>
                  </a:lnTo>
                  <a:lnTo>
                    <a:pt x="1972" y="7240"/>
                  </a:lnTo>
                  <a:lnTo>
                    <a:pt x="2013" y="7276"/>
                  </a:lnTo>
                  <a:lnTo>
                    <a:pt x="2054" y="7314"/>
                  </a:lnTo>
                  <a:lnTo>
                    <a:pt x="2093" y="7353"/>
                  </a:lnTo>
                  <a:lnTo>
                    <a:pt x="2131" y="7392"/>
                  </a:lnTo>
                  <a:lnTo>
                    <a:pt x="2167" y="7431"/>
                  </a:lnTo>
                  <a:lnTo>
                    <a:pt x="2203" y="7471"/>
                  </a:lnTo>
                  <a:lnTo>
                    <a:pt x="2237" y="7512"/>
                  </a:lnTo>
                  <a:lnTo>
                    <a:pt x="2270" y="7553"/>
                  </a:lnTo>
                  <a:lnTo>
                    <a:pt x="2301" y="7595"/>
                  </a:lnTo>
                  <a:lnTo>
                    <a:pt x="2332" y="7638"/>
                  </a:lnTo>
                  <a:lnTo>
                    <a:pt x="2360" y="7680"/>
                  </a:lnTo>
                  <a:lnTo>
                    <a:pt x="2388" y="7725"/>
                  </a:lnTo>
                  <a:lnTo>
                    <a:pt x="2415" y="7768"/>
                  </a:lnTo>
                  <a:lnTo>
                    <a:pt x="2439" y="7813"/>
                  </a:lnTo>
                  <a:lnTo>
                    <a:pt x="2463" y="7857"/>
                  </a:lnTo>
                  <a:lnTo>
                    <a:pt x="2485" y="7903"/>
                  </a:lnTo>
                  <a:lnTo>
                    <a:pt x="2506" y="7949"/>
                  </a:lnTo>
                  <a:lnTo>
                    <a:pt x="2525" y="7995"/>
                  </a:lnTo>
                  <a:lnTo>
                    <a:pt x="2542" y="8042"/>
                  </a:lnTo>
                  <a:lnTo>
                    <a:pt x="2558" y="8089"/>
                  </a:lnTo>
                  <a:lnTo>
                    <a:pt x="2573" y="8136"/>
                  </a:lnTo>
                  <a:lnTo>
                    <a:pt x="2586" y="8184"/>
                  </a:lnTo>
                  <a:lnTo>
                    <a:pt x="2597" y="8232"/>
                  </a:lnTo>
                  <a:lnTo>
                    <a:pt x="2607" y="8280"/>
                  </a:lnTo>
                  <a:lnTo>
                    <a:pt x="2615" y="8329"/>
                  </a:lnTo>
                  <a:lnTo>
                    <a:pt x="2621" y="8379"/>
                  </a:lnTo>
                  <a:lnTo>
                    <a:pt x="2626" y="8428"/>
                  </a:lnTo>
                  <a:lnTo>
                    <a:pt x="2629" y="8477"/>
                  </a:lnTo>
                  <a:lnTo>
                    <a:pt x="2630" y="8526"/>
                  </a:lnTo>
                  <a:lnTo>
                    <a:pt x="9167" y="8526"/>
                  </a:lnTo>
                  <a:lnTo>
                    <a:pt x="9167" y="8526"/>
                  </a:lnTo>
                  <a:lnTo>
                    <a:pt x="9167" y="8416"/>
                  </a:lnTo>
                  <a:lnTo>
                    <a:pt x="9165" y="8306"/>
                  </a:lnTo>
                  <a:lnTo>
                    <a:pt x="9160" y="8197"/>
                  </a:lnTo>
                  <a:lnTo>
                    <a:pt x="9156" y="8088"/>
                  </a:lnTo>
                  <a:lnTo>
                    <a:pt x="9149" y="7979"/>
                  </a:lnTo>
                  <a:lnTo>
                    <a:pt x="9141" y="7871"/>
                  </a:lnTo>
                  <a:lnTo>
                    <a:pt x="9130" y="7763"/>
                  </a:lnTo>
                  <a:lnTo>
                    <a:pt x="9119" y="7656"/>
                  </a:lnTo>
                  <a:lnTo>
                    <a:pt x="9106" y="7548"/>
                  </a:lnTo>
                  <a:lnTo>
                    <a:pt x="9093" y="7442"/>
                  </a:lnTo>
                  <a:lnTo>
                    <a:pt x="9078" y="7336"/>
                  </a:lnTo>
                  <a:lnTo>
                    <a:pt x="9061" y="7229"/>
                  </a:lnTo>
                  <a:lnTo>
                    <a:pt x="9042" y="7124"/>
                  </a:lnTo>
                  <a:lnTo>
                    <a:pt x="9023" y="7019"/>
                  </a:lnTo>
                  <a:lnTo>
                    <a:pt x="9002" y="6914"/>
                  </a:lnTo>
                  <a:lnTo>
                    <a:pt x="8979" y="6810"/>
                  </a:lnTo>
                  <a:lnTo>
                    <a:pt x="8957" y="6706"/>
                  </a:lnTo>
                  <a:lnTo>
                    <a:pt x="8931" y="6603"/>
                  </a:lnTo>
                  <a:lnTo>
                    <a:pt x="8905" y="6500"/>
                  </a:lnTo>
                  <a:lnTo>
                    <a:pt x="8878" y="6398"/>
                  </a:lnTo>
                  <a:lnTo>
                    <a:pt x="8848" y="6296"/>
                  </a:lnTo>
                  <a:lnTo>
                    <a:pt x="8818" y="6195"/>
                  </a:lnTo>
                  <a:lnTo>
                    <a:pt x="8786" y="6094"/>
                  </a:lnTo>
                  <a:lnTo>
                    <a:pt x="8753" y="5993"/>
                  </a:lnTo>
                  <a:lnTo>
                    <a:pt x="8720" y="5894"/>
                  </a:lnTo>
                  <a:lnTo>
                    <a:pt x="8684" y="5795"/>
                  </a:lnTo>
                  <a:lnTo>
                    <a:pt x="8647" y="5695"/>
                  </a:lnTo>
                  <a:lnTo>
                    <a:pt x="8609" y="5598"/>
                  </a:lnTo>
                  <a:lnTo>
                    <a:pt x="8570" y="5500"/>
                  </a:lnTo>
                  <a:lnTo>
                    <a:pt x="8530" y="5402"/>
                  </a:lnTo>
                  <a:lnTo>
                    <a:pt x="8488" y="5306"/>
                  </a:lnTo>
                  <a:lnTo>
                    <a:pt x="8446" y="5210"/>
                  </a:lnTo>
                  <a:lnTo>
                    <a:pt x="8401" y="5115"/>
                  </a:lnTo>
                  <a:lnTo>
                    <a:pt x="8355" y="5020"/>
                  </a:lnTo>
                  <a:lnTo>
                    <a:pt x="8309" y="4927"/>
                  </a:lnTo>
                  <a:lnTo>
                    <a:pt x="8261" y="4833"/>
                  </a:lnTo>
                  <a:lnTo>
                    <a:pt x="8212" y="4740"/>
                  </a:lnTo>
                  <a:lnTo>
                    <a:pt x="8162" y="4648"/>
                  </a:lnTo>
                  <a:lnTo>
                    <a:pt x="8112" y="4556"/>
                  </a:lnTo>
                  <a:lnTo>
                    <a:pt x="8059" y="4465"/>
                  </a:lnTo>
                  <a:lnTo>
                    <a:pt x="8005" y="4374"/>
                  </a:lnTo>
                  <a:lnTo>
                    <a:pt x="7950" y="4285"/>
                  </a:lnTo>
                  <a:lnTo>
                    <a:pt x="7896" y="4196"/>
                  </a:lnTo>
                  <a:lnTo>
                    <a:pt x="7838" y="4108"/>
                  </a:lnTo>
                  <a:lnTo>
                    <a:pt x="7780" y="4020"/>
                  </a:lnTo>
                  <a:lnTo>
                    <a:pt x="7721" y="3934"/>
                  </a:lnTo>
                  <a:lnTo>
                    <a:pt x="7661" y="3847"/>
                  </a:lnTo>
                  <a:lnTo>
                    <a:pt x="7599" y="3762"/>
                  </a:lnTo>
                  <a:lnTo>
                    <a:pt x="7538" y="3677"/>
                  </a:lnTo>
                  <a:lnTo>
                    <a:pt x="7474" y="3594"/>
                  </a:lnTo>
                  <a:lnTo>
                    <a:pt x="7410" y="3510"/>
                  </a:lnTo>
                  <a:lnTo>
                    <a:pt x="7344" y="3428"/>
                  </a:lnTo>
                  <a:lnTo>
                    <a:pt x="7278" y="3347"/>
                  </a:lnTo>
                  <a:lnTo>
                    <a:pt x="7211" y="3265"/>
                  </a:lnTo>
                  <a:lnTo>
                    <a:pt x="7142" y="3185"/>
                  </a:lnTo>
                  <a:lnTo>
                    <a:pt x="7072" y="3105"/>
                  </a:lnTo>
                  <a:lnTo>
                    <a:pt x="7001" y="3026"/>
                  </a:lnTo>
                  <a:lnTo>
                    <a:pt x="6931" y="2949"/>
                  </a:lnTo>
                  <a:lnTo>
                    <a:pt x="6859" y="2872"/>
                  </a:lnTo>
                  <a:lnTo>
                    <a:pt x="6784" y="2797"/>
                  </a:lnTo>
                  <a:lnTo>
                    <a:pt x="6710" y="2721"/>
                  </a:lnTo>
                  <a:lnTo>
                    <a:pt x="6634" y="2646"/>
                  </a:lnTo>
                  <a:lnTo>
                    <a:pt x="6559" y="2573"/>
                  </a:lnTo>
                  <a:lnTo>
                    <a:pt x="6481" y="2499"/>
                  </a:lnTo>
                  <a:lnTo>
                    <a:pt x="6403" y="2427"/>
                  </a:lnTo>
                  <a:lnTo>
                    <a:pt x="6325" y="2356"/>
                  </a:lnTo>
                  <a:lnTo>
                    <a:pt x="6245" y="2287"/>
                  </a:lnTo>
                  <a:lnTo>
                    <a:pt x="6163" y="2217"/>
                  </a:lnTo>
                  <a:lnTo>
                    <a:pt x="6082" y="2150"/>
                  </a:lnTo>
                  <a:lnTo>
                    <a:pt x="5999" y="2081"/>
                  </a:lnTo>
                  <a:lnTo>
                    <a:pt x="5915" y="2015"/>
                  </a:lnTo>
                  <a:lnTo>
                    <a:pt x="5832" y="1949"/>
                  </a:lnTo>
                  <a:lnTo>
                    <a:pt x="5746" y="1884"/>
                  </a:lnTo>
                  <a:lnTo>
                    <a:pt x="5660" y="1820"/>
                  </a:lnTo>
                  <a:lnTo>
                    <a:pt x="5573" y="1757"/>
                  </a:lnTo>
                  <a:lnTo>
                    <a:pt x="5485" y="1696"/>
                  </a:lnTo>
                  <a:lnTo>
                    <a:pt x="5397" y="1635"/>
                  </a:lnTo>
                  <a:lnTo>
                    <a:pt x="5308" y="1574"/>
                  </a:lnTo>
                  <a:lnTo>
                    <a:pt x="5218" y="1516"/>
                  </a:lnTo>
                  <a:lnTo>
                    <a:pt x="5126" y="1458"/>
                  </a:lnTo>
                  <a:lnTo>
                    <a:pt x="5035" y="1401"/>
                  </a:lnTo>
                  <a:lnTo>
                    <a:pt x="4942" y="1345"/>
                  </a:lnTo>
                  <a:lnTo>
                    <a:pt x="4850" y="1290"/>
                  </a:lnTo>
                  <a:lnTo>
                    <a:pt x="4756" y="1236"/>
                  </a:lnTo>
                  <a:lnTo>
                    <a:pt x="4661" y="1183"/>
                  </a:lnTo>
                  <a:lnTo>
                    <a:pt x="4565" y="1131"/>
                  </a:lnTo>
                  <a:lnTo>
                    <a:pt x="4469" y="1080"/>
                  </a:lnTo>
                  <a:lnTo>
                    <a:pt x="4373" y="1030"/>
                  </a:lnTo>
                  <a:lnTo>
                    <a:pt x="4274" y="982"/>
                  </a:lnTo>
                  <a:lnTo>
                    <a:pt x="4176" y="934"/>
                  </a:lnTo>
                  <a:lnTo>
                    <a:pt x="4078" y="887"/>
                  </a:lnTo>
                  <a:lnTo>
                    <a:pt x="3978" y="842"/>
                  </a:lnTo>
                  <a:lnTo>
                    <a:pt x="3878" y="798"/>
                  </a:lnTo>
                  <a:lnTo>
                    <a:pt x="3777" y="755"/>
                  </a:lnTo>
                  <a:lnTo>
                    <a:pt x="3675" y="712"/>
                  </a:lnTo>
                  <a:lnTo>
                    <a:pt x="3572" y="671"/>
                  </a:lnTo>
                  <a:lnTo>
                    <a:pt x="3470" y="631"/>
                  </a:lnTo>
                  <a:lnTo>
                    <a:pt x="3367" y="592"/>
                  </a:lnTo>
                  <a:lnTo>
                    <a:pt x="3263" y="555"/>
                  </a:lnTo>
                  <a:lnTo>
                    <a:pt x="3157" y="518"/>
                  </a:lnTo>
                  <a:lnTo>
                    <a:pt x="3052" y="482"/>
                  </a:lnTo>
                  <a:lnTo>
                    <a:pt x="2946" y="448"/>
                  </a:lnTo>
                  <a:lnTo>
                    <a:pt x="2839" y="416"/>
                  </a:lnTo>
                  <a:lnTo>
                    <a:pt x="2733" y="384"/>
                  </a:lnTo>
                  <a:lnTo>
                    <a:pt x="2626" y="353"/>
                  </a:lnTo>
                  <a:lnTo>
                    <a:pt x="2517" y="324"/>
                  </a:lnTo>
                  <a:lnTo>
                    <a:pt x="2408" y="296"/>
                  </a:lnTo>
                  <a:lnTo>
                    <a:pt x="2299" y="269"/>
                  </a:lnTo>
                  <a:lnTo>
                    <a:pt x="2189" y="244"/>
                  </a:lnTo>
                  <a:lnTo>
                    <a:pt x="2079" y="218"/>
                  </a:lnTo>
                  <a:lnTo>
                    <a:pt x="1968" y="196"/>
                  </a:lnTo>
                  <a:lnTo>
                    <a:pt x="1857" y="174"/>
                  </a:lnTo>
                  <a:lnTo>
                    <a:pt x="1745" y="153"/>
                  </a:lnTo>
                  <a:lnTo>
                    <a:pt x="1633" y="134"/>
                  </a:lnTo>
                  <a:lnTo>
                    <a:pt x="1520" y="115"/>
                  </a:lnTo>
                  <a:lnTo>
                    <a:pt x="1407" y="98"/>
                  </a:lnTo>
                  <a:lnTo>
                    <a:pt x="1294" y="82"/>
                  </a:lnTo>
                  <a:lnTo>
                    <a:pt x="1179" y="69"/>
                  </a:lnTo>
                  <a:lnTo>
                    <a:pt x="1065" y="56"/>
                  </a:lnTo>
                  <a:lnTo>
                    <a:pt x="949" y="45"/>
                  </a:lnTo>
                  <a:lnTo>
                    <a:pt x="834" y="34"/>
                  </a:lnTo>
                  <a:lnTo>
                    <a:pt x="719" y="25"/>
                  </a:lnTo>
                  <a:lnTo>
                    <a:pt x="602" y="17"/>
                  </a:lnTo>
                  <a:lnTo>
                    <a:pt x="485" y="11"/>
                  </a:lnTo>
                  <a:lnTo>
                    <a:pt x="369" y="6"/>
                  </a:lnTo>
                  <a:lnTo>
                    <a:pt x="251" y="2"/>
                  </a:lnTo>
                  <a:lnTo>
                    <a:pt x="133" y="1"/>
                  </a:lnTo>
                  <a:lnTo>
                    <a:pt x="15" y="0"/>
                  </a:lnTo>
                  <a:lnTo>
                    <a:pt x="15" y="0"/>
                  </a:lnTo>
                  <a:close/>
                </a:path>
              </a:pathLst>
            </a:custGeom>
            <a:solidFill>
              <a:schemeClr val="accent1">
                <a:lumMod val="50000"/>
              </a:schemeClr>
            </a:solidFill>
            <a:ln w="190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dirty="0">
                <a:solidFill>
                  <a:srgbClr val="FFFFFF"/>
                </a:solidFill>
                <a:latin typeface="+mn-lt"/>
                <a:cs typeface="Arial Narrow"/>
              </a:endParaRPr>
            </a:p>
          </p:txBody>
        </p:sp>
        <p:sp>
          <p:nvSpPr>
            <p:cNvPr id="20" name="Freeform 5">
              <a:extLst>
                <a:ext uri="{FF2B5EF4-FFF2-40B4-BE49-F238E27FC236}">
                  <a16:creationId xmlns:a16="http://schemas.microsoft.com/office/drawing/2014/main" id="{B349D190-8F35-B646-88D3-9861D9316607}"/>
                </a:ext>
              </a:extLst>
            </p:cNvPr>
            <p:cNvSpPr>
              <a:spLocks/>
            </p:cNvSpPr>
            <p:nvPr/>
          </p:nvSpPr>
          <p:spPr bwMode="auto">
            <a:xfrm flipV="1">
              <a:off x="9779656" y="4957309"/>
              <a:ext cx="1421744" cy="1322185"/>
            </a:xfrm>
            <a:custGeom>
              <a:avLst/>
              <a:gdLst/>
              <a:ahLst/>
              <a:cxnLst>
                <a:cxn ang="0">
                  <a:pos x="15" y="6537"/>
                </a:cxn>
                <a:cxn ang="0">
                  <a:pos x="210" y="6543"/>
                </a:cxn>
                <a:cxn ang="0">
                  <a:pos x="464" y="6570"/>
                </a:cxn>
                <a:cxn ang="0">
                  <a:pos x="712" y="6615"/>
                </a:cxn>
                <a:cxn ang="0">
                  <a:pos x="952" y="6679"/>
                </a:cxn>
                <a:cxn ang="0">
                  <a:pos x="1180" y="6762"/>
                </a:cxn>
                <a:cxn ang="0">
                  <a:pos x="1400" y="6860"/>
                </a:cxn>
                <a:cxn ang="0">
                  <a:pos x="1605" y="6973"/>
                </a:cxn>
                <a:cxn ang="0">
                  <a:pos x="1797" y="7100"/>
                </a:cxn>
                <a:cxn ang="0">
                  <a:pos x="1972" y="7240"/>
                </a:cxn>
                <a:cxn ang="0">
                  <a:pos x="2131" y="7392"/>
                </a:cxn>
                <a:cxn ang="0">
                  <a:pos x="2270" y="7553"/>
                </a:cxn>
                <a:cxn ang="0">
                  <a:pos x="2388" y="7725"/>
                </a:cxn>
                <a:cxn ang="0">
                  <a:pos x="2485" y="7903"/>
                </a:cxn>
                <a:cxn ang="0">
                  <a:pos x="2558" y="8089"/>
                </a:cxn>
                <a:cxn ang="0">
                  <a:pos x="2607" y="8280"/>
                </a:cxn>
                <a:cxn ang="0">
                  <a:pos x="2629" y="8477"/>
                </a:cxn>
                <a:cxn ang="0">
                  <a:pos x="9167" y="8416"/>
                </a:cxn>
                <a:cxn ang="0">
                  <a:pos x="9149" y="7979"/>
                </a:cxn>
                <a:cxn ang="0">
                  <a:pos x="9106" y="7548"/>
                </a:cxn>
                <a:cxn ang="0">
                  <a:pos x="9042" y="7124"/>
                </a:cxn>
                <a:cxn ang="0">
                  <a:pos x="8957" y="6706"/>
                </a:cxn>
                <a:cxn ang="0">
                  <a:pos x="8848" y="6296"/>
                </a:cxn>
                <a:cxn ang="0">
                  <a:pos x="8720" y="5894"/>
                </a:cxn>
                <a:cxn ang="0">
                  <a:pos x="8570" y="5500"/>
                </a:cxn>
                <a:cxn ang="0">
                  <a:pos x="8401" y="5115"/>
                </a:cxn>
                <a:cxn ang="0">
                  <a:pos x="8212" y="4740"/>
                </a:cxn>
                <a:cxn ang="0">
                  <a:pos x="8005" y="4374"/>
                </a:cxn>
                <a:cxn ang="0">
                  <a:pos x="7780" y="4020"/>
                </a:cxn>
                <a:cxn ang="0">
                  <a:pos x="7538" y="3677"/>
                </a:cxn>
                <a:cxn ang="0">
                  <a:pos x="7278" y="3347"/>
                </a:cxn>
                <a:cxn ang="0">
                  <a:pos x="7001" y="3026"/>
                </a:cxn>
                <a:cxn ang="0">
                  <a:pos x="6710" y="2721"/>
                </a:cxn>
                <a:cxn ang="0">
                  <a:pos x="6403" y="2427"/>
                </a:cxn>
                <a:cxn ang="0">
                  <a:pos x="6082" y="2150"/>
                </a:cxn>
                <a:cxn ang="0">
                  <a:pos x="5746" y="1884"/>
                </a:cxn>
                <a:cxn ang="0">
                  <a:pos x="5397" y="1635"/>
                </a:cxn>
                <a:cxn ang="0">
                  <a:pos x="5035" y="1401"/>
                </a:cxn>
                <a:cxn ang="0">
                  <a:pos x="4661" y="1183"/>
                </a:cxn>
                <a:cxn ang="0">
                  <a:pos x="4274" y="982"/>
                </a:cxn>
                <a:cxn ang="0">
                  <a:pos x="3878" y="798"/>
                </a:cxn>
                <a:cxn ang="0">
                  <a:pos x="3470" y="631"/>
                </a:cxn>
                <a:cxn ang="0">
                  <a:pos x="3052" y="482"/>
                </a:cxn>
                <a:cxn ang="0">
                  <a:pos x="2626" y="353"/>
                </a:cxn>
                <a:cxn ang="0">
                  <a:pos x="2189" y="244"/>
                </a:cxn>
                <a:cxn ang="0">
                  <a:pos x="1745" y="153"/>
                </a:cxn>
                <a:cxn ang="0">
                  <a:pos x="1294" y="82"/>
                </a:cxn>
                <a:cxn ang="0">
                  <a:pos x="834" y="34"/>
                </a:cxn>
                <a:cxn ang="0">
                  <a:pos x="369" y="6"/>
                </a:cxn>
                <a:cxn ang="0">
                  <a:pos x="15" y="0"/>
                </a:cxn>
              </a:cxnLst>
              <a:rect l="0" t="0" r="r" b="b"/>
              <a:pathLst>
                <a:path w="9167" h="8526">
                  <a:moveTo>
                    <a:pt x="15" y="0"/>
                  </a:moveTo>
                  <a:lnTo>
                    <a:pt x="0" y="0"/>
                  </a:lnTo>
                  <a:lnTo>
                    <a:pt x="0" y="6537"/>
                  </a:lnTo>
                  <a:lnTo>
                    <a:pt x="15" y="6537"/>
                  </a:lnTo>
                  <a:lnTo>
                    <a:pt x="15" y="6537"/>
                  </a:lnTo>
                  <a:lnTo>
                    <a:pt x="81" y="6538"/>
                  </a:lnTo>
                  <a:lnTo>
                    <a:pt x="146" y="6540"/>
                  </a:lnTo>
                  <a:lnTo>
                    <a:pt x="210" y="6543"/>
                  </a:lnTo>
                  <a:lnTo>
                    <a:pt x="274" y="6548"/>
                  </a:lnTo>
                  <a:lnTo>
                    <a:pt x="338" y="6554"/>
                  </a:lnTo>
                  <a:lnTo>
                    <a:pt x="401" y="6561"/>
                  </a:lnTo>
                  <a:lnTo>
                    <a:pt x="464" y="6570"/>
                  </a:lnTo>
                  <a:lnTo>
                    <a:pt x="526" y="6579"/>
                  </a:lnTo>
                  <a:lnTo>
                    <a:pt x="589" y="6590"/>
                  </a:lnTo>
                  <a:lnTo>
                    <a:pt x="651" y="6602"/>
                  </a:lnTo>
                  <a:lnTo>
                    <a:pt x="712" y="6615"/>
                  </a:lnTo>
                  <a:lnTo>
                    <a:pt x="772" y="6629"/>
                  </a:lnTo>
                  <a:lnTo>
                    <a:pt x="833" y="6645"/>
                  </a:lnTo>
                  <a:lnTo>
                    <a:pt x="892" y="6662"/>
                  </a:lnTo>
                  <a:lnTo>
                    <a:pt x="952" y="6679"/>
                  </a:lnTo>
                  <a:lnTo>
                    <a:pt x="1010" y="6699"/>
                  </a:lnTo>
                  <a:lnTo>
                    <a:pt x="1067" y="6718"/>
                  </a:lnTo>
                  <a:lnTo>
                    <a:pt x="1124" y="6740"/>
                  </a:lnTo>
                  <a:lnTo>
                    <a:pt x="1180" y="6762"/>
                  </a:lnTo>
                  <a:lnTo>
                    <a:pt x="1236" y="6785"/>
                  </a:lnTo>
                  <a:lnTo>
                    <a:pt x="1291" y="6809"/>
                  </a:lnTo>
                  <a:lnTo>
                    <a:pt x="1346" y="6834"/>
                  </a:lnTo>
                  <a:lnTo>
                    <a:pt x="1400" y="6860"/>
                  </a:lnTo>
                  <a:lnTo>
                    <a:pt x="1453" y="6886"/>
                  </a:lnTo>
                  <a:lnTo>
                    <a:pt x="1504" y="6915"/>
                  </a:lnTo>
                  <a:lnTo>
                    <a:pt x="1555" y="6944"/>
                  </a:lnTo>
                  <a:lnTo>
                    <a:pt x="1605" y="6973"/>
                  </a:lnTo>
                  <a:lnTo>
                    <a:pt x="1655" y="7003"/>
                  </a:lnTo>
                  <a:lnTo>
                    <a:pt x="1703" y="7035"/>
                  </a:lnTo>
                  <a:lnTo>
                    <a:pt x="1750" y="7067"/>
                  </a:lnTo>
                  <a:lnTo>
                    <a:pt x="1797" y="7100"/>
                  </a:lnTo>
                  <a:lnTo>
                    <a:pt x="1842" y="7133"/>
                  </a:lnTo>
                  <a:lnTo>
                    <a:pt x="1886" y="7169"/>
                  </a:lnTo>
                  <a:lnTo>
                    <a:pt x="1929" y="7204"/>
                  </a:lnTo>
                  <a:lnTo>
                    <a:pt x="1972" y="7240"/>
                  </a:lnTo>
                  <a:lnTo>
                    <a:pt x="2013" y="7276"/>
                  </a:lnTo>
                  <a:lnTo>
                    <a:pt x="2054" y="7314"/>
                  </a:lnTo>
                  <a:lnTo>
                    <a:pt x="2093" y="7353"/>
                  </a:lnTo>
                  <a:lnTo>
                    <a:pt x="2131" y="7392"/>
                  </a:lnTo>
                  <a:lnTo>
                    <a:pt x="2167" y="7431"/>
                  </a:lnTo>
                  <a:lnTo>
                    <a:pt x="2203" y="7471"/>
                  </a:lnTo>
                  <a:lnTo>
                    <a:pt x="2237" y="7512"/>
                  </a:lnTo>
                  <a:lnTo>
                    <a:pt x="2270" y="7553"/>
                  </a:lnTo>
                  <a:lnTo>
                    <a:pt x="2301" y="7595"/>
                  </a:lnTo>
                  <a:lnTo>
                    <a:pt x="2332" y="7638"/>
                  </a:lnTo>
                  <a:lnTo>
                    <a:pt x="2360" y="7680"/>
                  </a:lnTo>
                  <a:lnTo>
                    <a:pt x="2388" y="7725"/>
                  </a:lnTo>
                  <a:lnTo>
                    <a:pt x="2415" y="7768"/>
                  </a:lnTo>
                  <a:lnTo>
                    <a:pt x="2439" y="7813"/>
                  </a:lnTo>
                  <a:lnTo>
                    <a:pt x="2463" y="7857"/>
                  </a:lnTo>
                  <a:lnTo>
                    <a:pt x="2485" y="7903"/>
                  </a:lnTo>
                  <a:lnTo>
                    <a:pt x="2506" y="7949"/>
                  </a:lnTo>
                  <a:lnTo>
                    <a:pt x="2525" y="7995"/>
                  </a:lnTo>
                  <a:lnTo>
                    <a:pt x="2542" y="8042"/>
                  </a:lnTo>
                  <a:lnTo>
                    <a:pt x="2558" y="8089"/>
                  </a:lnTo>
                  <a:lnTo>
                    <a:pt x="2573" y="8136"/>
                  </a:lnTo>
                  <a:lnTo>
                    <a:pt x="2586" y="8184"/>
                  </a:lnTo>
                  <a:lnTo>
                    <a:pt x="2597" y="8232"/>
                  </a:lnTo>
                  <a:lnTo>
                    <a:pt x="2607" y="8280"/>
                  </a:lnTo>
                  <a:lnTo>
                    <a:pt x="2615" y="8329"/>
                  </a:lnTo>
                  <a:lnTo>
                    <a:pt x="2621" y="8379"/>
                  </a:lnTo>
                  <a:lnTo>
                    <a:pt x="2626" y="8428"/>
                  </a:lnTo>
                  <a:lnTo>
                    <a:pt x="2629" y="8477"/>
                  </a:lnTo>
                  <a:lnTo>
                    <a:pt x="2630" y="8526"/>
                  </a:lnTo>
                  <a:lnTo>
                    <a:pt x="9167" y="8526"/>
                  </a:lnTo>
                  <a:lnTo>
                    <a:pt x="9167" y="8526"/>
                  </a:lnTo>
                  <a:lnTo>
                    <a:pt x="9167" y="8416"/>
                  </a:lnTo>
                  <a:lnTo>
                    <a:pt x="9165" y="8306"/>
                  </a:lnTo>
                  <a:lnTo>
                    <a:pt x="9160" y="8197"/>
                  </a:lnTo>
                  <a:lnTo>
                    <a:pt x="9156" y="8088"/>
                  </a:lnTo>
                  <a:lnTo>
                    <a:pt x="9149" y="7979"/>
                  </a:lnTo>
                  <a:lnTo>
                    <a:pt x="9141" y="7871"/>
                  </a:lnTo>
                  <a:lnTo>
                    <a:pt x="9130" y="7763"/>
                  </a:lnTo>
                  <a:lnTo>
                    <a:pt x="9119" y="7656"/>
                  </a:lnTo>
                  <a:lnTo>
                    <a:pt x="9106" y="7548"/>
                  </a:lnTo>
                  <a:lnTo>
                    <a:pt x="9093" y="7442"/>
                  </a:lnTo>
                  <a:lnTo>
                    <a:pt x="9078" y="7336"/>
                  </a:lnTo>
                  <a:lnTo>
                    <a:pt x="9061" y="7229"/>
                  </a:lnTo>
                  <a:lnTo>
                    <a:pt x="9042" y="7124"/>
                  </a:lnTo>
                  <a:lnTo>
                    <a:pt x="9023" y="7019"/>
                  </a:lnTo>
                  <a:lnTo>
                    <a:pt x="9002" y="6914"/>
                  </a:lnTo>
                  <a:lnTo>
                    <a:pt x="8979" y="6810"/>
                  </a:lnTo>
                  <a:lnTo>
                    <a:pt x="8957" y="6706"/>
                  </a:lnTo>
                  <a:lnTo>
                    <a:pt x="8931" y="6603"/>
                  </a:lnTo>
                  <a:lnTo>
                    <a:pt x="8905" y="6500"/>
                  </a:lnTo>
                  <a:lnTo>
                    <a:pt x="8878" y="6398"/>
                  </a:lnTo>
                  <a:lnTo>
                    <a:pt x="8848" y="6296"/>
                  </a:lnTo>
                  <a:lnTo>
                    <a:pt x="8818" y="6195"/>
                  </a:lnTo>
                  <a:lnTo>
                    <a:pt x="8786" y="6094"/>
                  </a:lnTo>
                  <a:lnTo>
                    <a:pt x="8753" y="5993"/>
                  </a:lnTo>
                  <a:lnTo>
                    <a:pt x="8720" y="5894"/>
                  </a:lnTo>
                  <a:lnTo>
                    <a:pt x="8684" y="5795"/>
                  </a:lnTo>
                  <a:lnTo>
                    <a:pt x="8647" y="5695"/>
                  </a:lnTo>
                  <a:lnTo>
                    <a:pt x="8609" y="5598"/>
                  </a:lnTo>
                  <a:lnTo>
                    <a:pt x="8570" y="5500"/>
                  </a:lnTo>
                  <a:lnTo>
                    <a:pt x="8530" y="5402"/>
                  </a:lnTo>
                  <a:lnTo>
                    <a:pt x="8488" y="5306"/>
                  </a:lnTo>
                  <a:lnTo>
                    <a:pt x="8446" y="5210"/>
                  </a:lnTo>
                  <a:lnTo>
                    <a:pt x="8401" y="5115"/>
                  </a:lnTo>
                  <a:lnTo>
                    <a:pt x="8355" y="5020"/>
                  </a:lnTo>
                  <a:lnTo>
                    <a:pt x="8309" y="4927"/>
                  </a:lnTo>
                  <a:lnTo>
                    <a:pt x="8261" y="4833"/>
                  </a:lnTo>
                  <a:lnTo>
                    <a:pt x="8212" y="4740"/>
                  </a:lnTo>
                  <a:lnTo>
                    <a:pt x="8162" y="4648"/>
                  </a:lnTo>
                  <a:lnTo>
                    <a:pt x="8112" y="4556"/>
                  </a:lnTo>
                  <a:lnTo>
                    <a:pt x="8059" y="4465"/>
                  </a:lnTo>
                  <a:lnTo>
                    <a:pt x="8005" y="4374"/>
                  </a:lnTo>
                  <a:lnTo>
                    <a:pt x="7950" y="4285"/>
                  </a:lnTo>
                  <a:lnTo>
                    <a:pt x="7896" y="4196"/>
                  </a:lnTo>
                  <a:lnTo>
                    <a:pt x="7838" y="4108"/>
                  </a:lnTo>
                  <a:lnTo>
                    <a:pt x="7780" y="4020"/>
                  </a:lnTo>
                  <a:lnTo>
                    <a:pt x="7721" y="3934"/>
                  </a:lnTo>
                  <a:lnTo>
                    <a:pt x="7661" y="3847"/>
                  </a:lnTo>
                  <a:lnTo>
                    <a:pt x="7599" y="3762"/>
                  </a:lnTo>
                  <a:lnTo>
                    <a:pt x="7538" y="3677"/>
                  </a:lnTo>
                  <a:lnTo>
                    <a:pt x="7474" y="3594"/>
                  </a:lnTo>
                  <a:lnTo>
                    <a:pt x="7410" y="3510"/>
                  </a:lnTo>
                  <a:lnTo>
                    <a:pt x="7344" y="3428"/>
                  </a:lnTo>
                  <a:lnTo>
                    <a:pt x="7278" y="3347"/>
                  </a:lnTo>
                  <a:lnTo>
                    <a:pt x="7211" y="3265"/>
                  </a:lnTo>
                  <a:lnTo>
                    <a:pt x="7142" y="3185"/>
                  </a:lnTo>
                  <a:lnTo>
                    <a:pt x="7072" y="3105"/>
                  </a:lnTo>
                  <a:lnTo>
                    <a:pt x="7001" y="3026"/>
                  </a:lnTo>
                  <a:lnTo>
                    <a:pt x="6931" y="2949"/>
                  </a:lnTo>
                  <a:lnTo>
                    <a:pt x="6859" y="2872"/>
                  </a:lnTo>
                  <a:lnTo>
                    <a:pt x="6784" y="2797"/>
                  </a:lnTo>
                  <a:lnTo>
                    <a:pt x="6710" y="2721"/>
                  </a:lnTo>
                  <a:lnTo>
                    <a:pt x="6634" y="2646"/>
                  </a:lnTo>
                  <a:lnTo>
                    <a:pt x="6559" y="2573"/>
                  </a:lnTo>
                  <a:lnTo>
                    <a:pt x="6481" y="2499"/>
                  </a:lnTo>
                  <a:lnTo>
                    <a:pt x="6403" y="2427"/>
                  </a:lnTo>
                  <a:lnTo>
                    <a:pt x="6325" y="2356"/>
                  </a:lnTo>
                  <a:lnTo>
                    <a:pt x="6245" y="2287"/>
                  </a:lnTo>
                  <a:lnTo>
                    <a:pt x="6163" y="2217"/>
                  </a:lnTo>
                  <a:lnTo>
                    <a:pt x="6082" y="2150"/>
                  </a:lnTo>
                  <a:lnTo>
                    <a:pt x="5999" y="2081"/>
                  </a:lnTo>
                  <a:lnTo>
                    <a:pt x="5915" y="2015"/>
                  </a:lnTo>
                  <a:lnTo>
                    <a:pt x="5832" y="1949"/>
                  </a:lnTo>
                  <a:lnTo>
                    <a:pt x="5746" y="1884"/>
                  </a:lnTo>
                  <a:lnTo>
                    <a:pt x="5660" y="1820"/>
                  </a:lnTo>
                  <a:lnTo>
                    <a:pt x="5573" y="1757"/>
                  </a:lnTo>
                  <a:lnTo>
                    <a:pt x="5485" y="1696"/>
                  </a:lnTo>
                  <a:lnTo>
                    <a:pt x="5397" y="1635"/>
                  </a:lnTo>
                  <a:lnTo>
                    <a:pt x="5308" y="1574"/>
                  </a:lnTo>
                  <a:lnTo>
                    <a:pt x="5218" y="1516"/>
                  </a:lnTo>
                  <a:lnTo>
                    <a:pt x="5126" y="1458"/>
                  </a:lnTo>
                  <a:lnTo>
                    <a:pt x="5035" y="1401"/>
                  </a:lnTo>
                  <a:lnTo>
                    <a:pt x="4942" y="1345"/>
                  </a:lnTo>
                  <a:lnTo>
                    <a:pt x="4850" y="1290"/>
                  </a:lnTo>
                  <a:lnTo>
                    <a:pt x="4756" y="1236"/>
                  </a:lnTo>
                  <a:lnTo>
                    <a:pt x="4661" y="1183"/>
                  </a:lnTo>
                  <a:lnTo>
                    <a:pt x="4565" y="1131"/>
                  </a:lnTo>
                  <a:lnTo>
                    <a:pt x="4469" y="1080"/>
                  </a:lnTo>
                  <a:lnTo>
                    <a:pt x="4373" y="1030"/>
                  </a:lnTo>
                  <a:lnTo>
                    <a:pt x="4274" y="982"/>
                  </a:lnTo>
                  <a:lnTo>
                    <a:pt x="4176" y="934"/>
                  </a:lnTo>
                  <a:lnTo>
                    <a:pt x="4078" y="887"/>
                  </a:lnTo>
                  <a:lnTo>
                    <a:pt x="3978" y="842"/>
                  </a:lnTo>
                  <a:lnTo>
                    <a:pt x="3878" y="798"/>
                  </a:lnTo>
                  <a:lnTo>
                    <a:pt x="3777" y="755"/>
                  </a:lnTo>
                  <a:lnTo>
                    <a:pt x="3675" y="712"/>
                  </a:lnTo>
                  <a:lnTo>
                    <a:pt x="3572" y="671"/>
                  </a:lnTo>
                  <a:lnTo>
                    <a:pt x="3470" y="631"/>
                  </a:lnTo>
                  <a:lnTo>
                    <a:pt x="3367" y="592"/>
                  </a:lnTo>
                  <a:lnTo>
                    <a:pt x="3263" y="555"/>
                  </a:lnTo>
                  <a:lnTo>
                    <a:pt x="3157" y="518"/>
                  </a:lnTo>
                  <a:lnTo>
                    <a:pt x="3052" y="482"/>
                  </a:lnTo>
                  <a:lnTo>
                    <a:pt x="2946" y="448"/>
                  </a:lnTo>
                  <a:lnTo>
                    <a:pt x="2839" y="416"/>
                  </a:lnTo>
                  <a:lnTo>
                    <a:pt x="2733" y="384"/>
                  </a:lnTo>
                  <a:lnTo>
                    <a:pt x="2626" y="353"/>
                  </a:lnTo>
                  <a:lnTo>
                    <a:pt x="2517" y="324"/>
                  </a:lnTo>
                  <a:lnTo>
                    <a:pt x="2408" y="296"/>
                  </a:lnTo>
                  <a:lnTo>
                    <a:pt x="2299" y="269"/>
                  </a:lnTo>
                  <a:lnTo>
                    <a:pt x="2189" y="244"/>
                  </a:lnTo>
                  <a:lnTo>
                    <a:pt x="2079" y="218"/>
                  </a:lnTo>
                  <a:lnTo>
                    <a:pt x="1968" y="196"/>
                  </a:lnTo>
                  <a:lnTo>
                    <a:pt x="1857" y="174"/>
                  </a:lnTo>
                  <a:lnTo>
                    <a:pt x="1745" y="153"/>
                  </a:lnTo>
                  <a:lnTo>
                    <a:pt x="1633" y="134"/>
                  </a:lnTo>
                  <a:lnTo>
                    <a:pt x="1520" y="115"/>
                  </a:lnTo>
                  <a:lnTo>
                    <a:pt x="1407" y="98"/>
                  </a:lnTo>
                  <a:lnTo>
                    <a:pt x="1294" y="82"/>
                  </a:lnTo>
                  <a:lnTo>
                    <a:pt x="1179" y="69"/>
                  </a:lnTo>
                  <a:lnTo>
                    <a:pt x="1065" y="56"/>
                  </a:lnTo>
                  <a:lnTo>
                    <a:pt x="949" y="45"/>
                  </a:lnTo>
                  <a:lnTo>
                    <a:pt x="834" y="34"/>
                  </a:lnTo>
                  <a:lnTo>
                    <a:pt x="719" y="25"/>
                  </a:lnTo>
                  <a:lnTo>
                    <a:pt x="602" y="17"/>
                  </a:lnTo>
                  <a:lnTo>
                    <a:pt x="485" y="11"/>
                  </a:lnTo>
                  <a:lnTo>
                    <a:pt x="369" y="6"/>
                  </a:lnTo>
                  <a:lnTo>
                    <a:pt x="251" y="2"/>
                  </a:lnTo>
                  <a:lnTo>
                    <a:pt x="133" y="1"/>
                  </a:lnTo>
                  <a:lnTo>
                    <a:pt x="15" y="0"/>
                  </a:lnTo>
                  <a:lnTo>
                    <a:pt x="15" y="0"/>
                  </a:lnTo>
                  <a:close/>
                </a:path>
              </a:pathLst>
            </a:custGeom>
            <a:solidFill>
              <a:schemeClr val="accent2"/>
            </a:solidFill>
            <a:ln w="190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solidFill>
                  <a:srgbClr val="FFFFFF"/>
                </a:solidFill>
                <a:latin typeface="+mn-lt"/>
                <a:cs typeface="Arial Narrow"/>
              </a:endParaRPr>
            </a:p>
          </p:txBody>
        </p:sp>
        <p:sp>
          <p:nvSpPr>
            <p:cNvPr id="21" name="Rectangle 6">
              <a:extLst>
                <a:ext uri="{FF2B5EF4-FFF2-40B4-BE49-F238E27FC236}">
                  <a16:creationId xmlns:a16="http://schemas.microsoft.com/office/drawing/2014/main" id="{3725277D-9044-3C48-BDCE-4986AA12B7BB}"/>
                </a:ext>
              </a:extLst>
            </p:cNvPr>
            <p:cNvSpPr>
              <a:spLocks noChangeArrowheads="1"/>
            </p:cNvSpPr>
            <p:nvPr/>
          </p:nvSpPr>
          <p:spPr bwMode="auto">
            <a:xfrm>
              <a:off x="6701157" y="5265531"/>
              <a:ext cx="3200400" cy="1013737"/>
            </a:xfrm>
            <a:prstGeom prst="rect">
              <a:avLst/>
            </a:prstGeom>
            <a:solidFill>
              <a:schemeClr val="accent2">
                <a:lumMod val="75000"/>
              </a:schemeClr>
            </a:solidFill>
            <a:ln w="190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solidFill>
                  <a:srgbClr val="FFFFFF"/>
                </a:solidFill>
                <a:latin typeface="+mn-lt"/>
                <a:cs typeface="Arial Narrow"/>
              </a:endParaRPr>
            </a:p>
          </p:txBody>
        </p:sp>
        <p:sp>
          <p:nvSpPr>
            <p:cNvPr id="22" name="Rectangle 6">
              <a:extLst>
                <a:ext uri="{FF2B5EF4-FFF2-40B4-BE49-F238E27FC236}">
                  <a16:creationId xmlns:a16="http://schemas.microsoft.com/office/drawing/2014/main" id="{4ABF5809-C05D-9E41-8FD3-CBFCBD7D43BF}"/>
                </a:ext>
              </a:extLst>
            </p:cNvPr>
            <p:cNvSpPr>
              <a:spLocks noChangeArrowheads="1"/>
            </p:cNvSpPr>
            <p:nvPr/>
          </p:nvSpPr>
          <p:spPr bwMode="auto">
            <a:xfrm>
              <a:off x="3581400" y="5265531"/>
              <a:ext cx="3200400" cy="1013737"/>
            </a:xfrm>
            <a:prstGeom prst="rect">
              <a:avLst/>
            </a:prstGeom>
            <a:solidFill>
              <a:schemeClr val="accent4">
                <a:lumMod val="75000"/>
              </a:schemeClr>
            </a:solidFill>
            <a:ln w="190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solidFill>
                  <a:srgbClr val="FFFFFF"/>
                </a:solidFill>
                <a:latin typeface="+mn-lt"/>
                <a:cs typeface="Arial Narrow"/>
              </a:endParaRPr>
            </a:p>
          </p:txBody>
        </p:sp>
        <p:sp>
          <p:nvSpPr>
            <p:cNvPr id="23" name="Freeform 6">
              <a:extLst>
                <a:ext uri="{FF2B5EF4-FFF2-40B4-BE49-F238E27FC236}">
                  <a16:creationId xmlns:a16="http://schemas.microsoft.com/office/drawing/2014/main" id="{BF93E815-6D33-CC40-8B9F-4C1C0C4EF015}"/>
                </a:ext>
              </a:extLst>
            </p:cNvPr>
            <p:cNvSpPr>
              <a:spLocks/>
            </p:cNvSpPr>
            <p:nvPr/>
          </p:nvSpPr>
          <p:spPr bwMode="auto">
            <a:xfrm>
              <a:off x="1001345" y="5265325"/>
              <a:ext cx="2585088" cy="1014062"/>
            </a:xfrm>
            <a:custGeom>
              <a:avLst/>
              <a:gdLst/>
              <a:ahLst/>
              <a:cxnLst>
                <a:cxn ang="0">
                  <a:pos x="1872" y="0"/>
                </a:cxn>
                <a:cxn ang="0">
                  <a:pos x="1729" y="5"/>
                </a:cxn>
                <a:cxn ang="0">
                  <a:pos x="1588" y="21"/>
                </a:cxn>
                <a:cxn ang="0">
                  <a:pos x="1451" y="49"/>
                </a:cxn>
                <a:cxn ang="0">
                  <a:pos x="1318" y="85"/>
                </a:cxn>
                <a:cxn ang="0">
                  <a:pos x="1187" y="131"/>
                </a:cxn>
                <a:cxn ang="0">
                  <a:pos x="1062" y="186"/>
                </a:cxn>
                <a:cxn ang="0">
                  <a:pos x="942" y="249"/>
                </a:cxn>
                <a:cxn ang="0">
                  <a:pos x="827" y="322"/>
                </a:cxn>
                <a:cxn ang="0">
                  <a:pos x="717" y="401"/>
                </a:cxn>
                <a:cxn ang="0">
                  <a:pos x="615" y="489"/>
                </a:cxn>
                <a:cxn ang="0">
                  <a:pos x="518" y="583"/>
                </a:cxn>
                <a:cxn ang="0">
                  <a:pos x="428" y="684"/>
                </a:cxn>
                <a:cxn ang="0">
                  <a:pos x="346" y="791"/>
                </a:cxn>
                <a:cxn ang="0">
                  <a:pos x="272" y="905"/>
                </a:cxn>
                <a:cxn ang="0">
                  <a:pos x="206" y="1023"/>
                </a:cxn>
                <a:cxn ang="0">
                  <a:pos x="147" y="1147"/>
                </a:cxn>
                <a:cxn ang="0">
                  <a:pos x="98" y="1275"/>
                </a:cxn>
                <a:cxn ang="0">
                  <a:pos x="59" y="1407"/>
                </a:cxn>
                <a:cxn ang="0">
                  <a:pos x="29" y="1544"/>
                </a:cxn>
                <a:cxn ang="0">
                  <a:pos x="9" y="1684"/>
                </a:cxn>
                <a:cxn ang="0">
                  <a:pos x="0" y="1826"/>
                </a:cxn>
                <a:cxn ang="0">
                  <a:pos x="0" y="1923"/>
                </a:cxn>
                <a:cxn ang="0">
                  <a:pos x="9" y="2065"/>
                </a:cxn>
                <a:cxn ang="0">
                  <a:pos x="29" y="2204"/>
                </a:cxn>
                <a:cxn ang="0">
                  <a:pos x="59" y="2341"/>
                </a:cxn>
                <a:cxn ang="0">
                  <a:pos x="98" y="2473"/>
                </a:cxn>
                <a:cxn ang="0">
                  <a:pos x="147" y="2602"/>
                </a:cxn>
                <a:cxn ang="0">
                  <a:pos x="206" y="2725"/>
                </a:cxn>
                <a:cxn ang="0">
                  <a:pos x="272" y="2843"/>
                </a:cxn>
                <a:cxn ang="0">
                  <a:pos x="346" y="2957"/>
                </a:cxn>
                <a:cxn ang="0">
                  <a:pos x="428" y="3064"/>
                </a:cxn>
                <a:cxn ang="0">
                  <a:pos x="518" y="3165"/>
                </a:cxn>
                <a:cxn ang="0">
                  <a:pos x="615" y="3260"/>
                </a:cxn>
                <a:cxn ang="0">
                  <a:pos x="717" y="3347"/>
                </a:cxn>
                <a:cxn ang="0">
                  <a:pos x="827" y="3427"/>
                </a:cxn>
                <a:cxn ang="0">
                  <a:pos x="942" y="3499"/>
                </a:cxn>
                <a:cxn ang="0">
                  <a:pos x="1062" y="3562"/>
                </a:cxn>
                <a:cxn ang="0">
                  <a:pos x="1187" y="3617"/>
                </a:cxn>
                <a:cxn ang="0">
                  <a:pos x="1318" y="3663"/>
                </a:cxn>
                <a:cxn ang="0">
                  <a:pos x="1451" y="3699"/>
                </a:cxn>
                <a:cxn ang="0">
                  <a:pos x="1588" y="3726"/>
                </a:cxn>
                <a:cxn ang="0">
                  <a:pos x="1729" y="3742"/>
                </a:cxn>
                <a:cxn ang="0">
                  <a:pos x="1872" y="3748"/>
                </a:cxn>
              </a:cxnLst>
              <a:rect l="0" t="0" r="r" b="b"/>
              <a:pathLst>
                <a:path w="9552" h="3748">
                  <a:moveTo>
                    <a:pt x="9552" y="0"/>
                  </a:moveTo>
                  <a:lnTo>
                    <a:pt x="1872" y="0"/>
                  </a:lnTo>
                  <a:lnTo>
                    <a:pt x="1872" y="0"/>
                  </a:lnTo>
                  <a:lnTo>
                    <a:pt x="1825" y="2"/>
                  </a:lnTo>
                  <a:lnTo>
                    <a:pt x="1776" y="3"/>
                  </a:lnTo>
                  <a:lnTo>
                    <a:pt x="1729" y="5"/>
                  </a:lnTo>
                  <a:lnTo>
                    <a:pt x="1681" y="10"/>
                  </a:lnTo>
                  <a:lnTo>
                    <a:pt x="1635" y="15"/>
                  </a:lnTo>
                  <a:lnTo>
                    <a:pt x="1588" y="21"/>
                  </a:lnTo>
                  <a:lnTo>
                    <a:pt x="1542" y="30"/>
                  </a:lnTo>
                  <a:lnTo>
                    <a:pt x="1496" y="39"/>
                  </a:lnTo>
                  <a:lnTo>
                    <a:pt x="1451" y="49"/>
                  </a:lnTo>
                  <a:lnTo>
                    <a:pt x="1406" y="60"/>
                  </a:lnTo>
                  <a:lnTo>
                    <a:pt x="1361" y="71"/>
                  </a:lnTo>
                  <a:lnTo>
                    <a:pt x="1318" y="85"/>
                  </a:lnTo>
                  <a:lnTo>
                    <a:pt x="1273" y="99"/>
                  </a:lnTo>
                  <a:lnTo>
                    <a:pt x="1231" y="115"/>
                  </a:lnTo>
                  <a:lnTo>
                    <a:pt x="1187" y="131"/>
                  </a:lnTo>
                  <a:lnTo>
                    <a:pt x="1146" y="149"/>
                  </a:lnTo>
                  <a:lnTo>
                    <a:pt x="1104" y="166"/>
                  </a:lnTo>
                  <a:lnTo>
                    <a:pt x="1062" y="186"/>
                  </a:lnTo>
                  <a:lnTo>
                    <a:pt x="1021" y="206"/>
                  </a:lnTo>
                  <a:lnTo>
                    <a:pt x="981" y="227"/>
                  </a:lnTo>
                  <a:lnTo>
                    <a:pt x="942" y="249"/>
                  </a:lnTo>
                  <a:lnTo>
                    <a:pt x="903" y="273"/>
                  </a:lnTo>
                  <a:lnTo>
                    <a:pt x="864" y="297"/>
                  </a:lnTo>
                  <a:lnTo>
                    <a:pt x="827" y="322"/>
                  </a:lnTo>
                  <a:lnTo>
                    <a:pt x="790" y="347"/>
                  </a:lnTo>
                  <a:lnTo>
                    <a:pt x="754" y="374"/>
                  </a:lnTo>
                  <a:lnTo>
                    <a:pt x="717" y="401"/>
                  </a:lnTo>
                  <a:lnTo>
                    <a:pt x="683" y="430"/>
                  </a:lnTo>
                  <a:lnTo>
                    <a:pt x="649" y="459"/>
                  </a:lnTo>
                  <a:lnTo>
                    <a:pt x="615" y="489"/>
                  </a:lnTo>
                  <a:lnTo>
                    <a:pt x="582" y="520"/>
                  </a:lnTo>
                  <a:lnTo>
                    <a:pt x="549" y="551"/>
                  </a:lnTo>
                  <a:lnTo>
                    <a:pt x="518" y="583"/>
                  </a:lnTo>
                  <a:lnTo>
                    <a:pt x="488" y="616"/>
                  </a:lnTo>
                  <a:lnTo>
                    <a:pt x="458" y="649"/>
                  </a:lnTo>
                  <a:lnTo>
                    <a:pt x="428" y="684"/>
                  </a:lnTo>
                  <a:lnTo>
                    <a:pt x="400" y="719"/>
                  </a:lnTo>
                  <a:lnTo>
                    <a:pt x="372" y="755"/>
                  </a:lnTo>
                  <a:lnTo>
                    <a:pt x="346" y="791"/>
                  </a:lnTo>
                  <a:lnTo>
                    <a:pt x="320" y="829"/>
                  </a:lnTo>
                  <a:lnTo>
                    <a:pt x="295" y="866"/>
                  </a:lnTo>
                  <a:lnTo>
                    <a:pt x="272" y="905"/>
                  </a:lnTo>
                  <a:lnTo>
                    <a:pt x="249" y="943"/>
                  </a:lnTo>
                  <a:lnTo>
                    <a:pt x="227" y="983"/>
                  </a:lnTo>
                  <a:lnTo>
                    <a:pt x="206" y="1023"/>
                  </a:lnTo>
                  <a:lnTo>
                    <a:pt x="186" y="1063"/>
                  </a:lnTo>
                  <a:lnTo>
                    <a:pt x="166" y="1104"/>
                  </a:lnTo>
                  <a:lnTo>
                    <a:pt x="147" y="1147"/>
                  </a:lnTo>
                  <a:lnTo>
                    <a:pt x="130" y="1189"/>
                  </a:lnTo>
                  <a:lnTo>
                    <a:pt x="113" y="1231"/>
                  </a:lnTo>
                  <a:lnTo>
                    <a:pt x="98" y="1275"/>
                  </a:lnTo>
                  <a:lnTo>
                    <a:pt x="85" y="1318"/>
                  </a:lnTo>
                  <a:lnTo>
                    <a:pt x="71" y="1362"/>
                  </a:lnTo>
                  <a:lnTo>
                    <a:pt x="59" y="1407"/>
                  </a:lnTo>
                  <a:lnTo>
                    <a:pt x="47" y="1452"/>
                  </a:lnTo>
                  <a:lnTo>
                    <a:pt x="37" y="1498"/>
                  </a:lnTo>
                  <a:lnTo>
                    <a:pt x="29" y="1544"/>
                  </a:lnTo>
                  <a:lnTo>
                    <a:pt x="21" y="1590"/>
                  </a:lnTo>
                  <a:lnTo>
                    <a:pt x="15" y="1636"/>
                  </a:lnTo>
                  <a:lnTo>
                    <a:pt x="9" y="1684"/>
                  </a:lnTo>
                  <a:lnTo>
                    <a:pt x="5" y="1731"/>
                  </a:lnTo>
                  <a:lnTo>
                    <a:pt x="2" y="1778"/>
                  </a:lnTo>
                  <a:lnTo>
                    <a:pt x="0" y="1826"/>
                  </a:lnTo>
                  <a:lnTo>
                    <a:pt x="0" y="1874"/>
                  </a:lnTo>
                  <a:lnTo>
                    <a:pt x="0" y="1874"/>
                  </a:lnTo>
                  <a:lnTo>
                    <a:pt x="0" y="1923"/>
                  </a:lnTo>
                  <a:lnTo>
                    <a:pt x="2" y="1970"/>
                  </a:lnTo>
                  <a:lnTo>
                    <a:pt x="5" y="2017"/>
                  </a:lnTo>
                  <a:lnTo>
                    <a:pt x="9" y="2065"/>
                  </a:lnTo>
                  <a:lnTo>
                    <a:pt x="15" y="2112"/>
                  </a:lnTo>
                  <a:lnTo>
                    <a:pt x="21" y="2158"/>
                  </a:lnTo>
                  <a:lnTo>
                    <a:pt x="29" y="2204"/>
                  </a:lnTo>
                  <a:lnTo>
                    <a:pt x="37" y="2250"/>
                  </a:lnTo>
                  <a:lnTo>
                    <a:pt x="47" y="2295"/>
                  </a:lnTo>
                  <a:lnTo>
                    <a:pt x="59" y="2341"/>
                  </a:lnTo>
                  <a:lnTo>
                    <a:pt x="71" y="2385"/>
                  </a:lnTo>
                  <a:lnTo>
                    <a:pt x="85" y="2430"/>
                  </a:lnTo>
                  <a:lnTo>
                    <a:pt x="98" y="2473"/>
                  </a:lnTo>
                  <a:lnTo>
                    <a:pt x="113" y="2517"/>
                  </a:lnTo>
                  <a:lnTo>
                    <a:pt x="130" y="2559"/>
                  </a:lnTo>
                  <a:lnTo>
                    <a:pt x="147" y="2602"/>
                  </a:lnTo>
                  <a:lnTo>
                    <a:pt x="166" y="2643"/>
                  </a:lnTo>
                  <a:lnTo>
                    <a:pt x="186" y="2684"/>
                  </a:lnTo>
                  <a:lnTo>
                    <a:pt x="206" y="2725"/>
                  </a:lnTo>
                  <a:lnTo>
                    <a:pt x="227" y="2765"/>
                  </a:lnTo>
                  <a:lnTo>
                    <a:pt x="249" y="2805"/>
                  </a:lnTo>
                  <a:lnTo>
                    <a:pt x="272" y="2843"/>
                  </a:lnTo>
                  <a:lnTo>
                    <a:pt x="295" y="2882"/>
                  </a:lnTo>
                  <a:lnTo>
                    <a:pt x="320" y="2919"/>
                  </a:lnTo>
                  <a:lnTo>
                    <a:pt x="346" y="2957"/>
                  </a:lnTo>
                  <a:lnTo>
                    <a:pt x="372" y="2993"/>
                  </a:lnTo>
                  <a:lnTo>
                    <a:pt x="400" y="3029"/>
                  </a:lnTo>
                  <a:lnTo>
                    <a:pt x="428" y="3064"/>
                  </a:lnTo>
                  <a:lnTo>
                    <a:pt x="458" y="3099"/>
                  </a:lnTo>
                  <a:lnTo>
                    <a:pt x="488" y="3133"/>
                  </a:lnTo>
                  <a:lnTo>
                    <a:pt x="518" y="3165"/>
                  </a:lnTo>
                  <a:lnTo>
                    <a:pt x="549" y="3197"/>
                  </a:lnTo>
                  <a:lnTo>
                    <a:pt x="582" y="3228"/>
                  </a:lnTo>
                  <a:lnTo>
                    <a:pt x="615" y="3260"/>
                  </a:lnTo>
                  <a:lnTo>
                    <a:pt x="649" y="3290"/>
                  </a:lnTo>
                  <a:lnTo>
                    <a:pt x="683" y="3318"/>
                  </a:lnTo>
                  <a:lnTo>
                    <a:pt x="717" y="3347"/>
                  </a:lnTo>
                  <a:lnTo>
                    <a:pt x="754" y="3374"/>
                  </a:lnTo>
                  <a:lnTo>
                    <a:pt x="790" y="3400"/>
                  </a:lnTo>
                  <a:lnTo>
                    <a:pt x="827" y="3427"/>
                  </a:lnTo>
                  <a:lnTo>
                    <a:pt x="864" y="3451"/>
                  </a:lnTo>
                  <a:lnTo>
                    <a:pt x="903" y="3475"/>
                  </a:lnTo>
                  <a:lnTo>
                    <a:pt x="942" y="3499"/>
                  </a:lnTo>
                  <a:lnTo>
                    <a:pt x="981" y="3520"/>
                  </a:lnTo>
                  <a:lnTo>
                    <a:pt x="1021" y="3542"/>
                  </a:lnTo>
                  <a:lnTo>
                    <a:pt x="1062" y="3562"/>
                  </a:lnTo>
                  <a:lnTo>
                    <a:pt x="1104" y="3581"/>
                  </a:lnTo>
                  <a:lnTo>
                    <a:pt x="1146" y="3600"/>
                  </a:lnTo>
                  <a:lnTo>
                    <a:pt x="1187" y="3617"/>
                  </a:lnTo>
                  <a:lnTo>
                    <a:pt x="1231" y="3633"/>
                  </a:lnTo>
                  <a:lnTo>
                    <a:pt x="1273" y="3648"/>
                  </a:lnTo>
                  <a:lnTo>
                    <a:pt x="1318" y="3663"/>
                  </a:lnTo>
                  <a:lnTo>
                    <a:pt x="1361" y="3676"/>
                  </a:lnTo>
                  <a:lnTo>
                    <a:pt x="1406" y="3688"/>
                  </a:lnTo>
                  <a:lnTo>
                    <a:pt x="1451" y="3699"/>
                  </a:lnTo>
                  <a:lnTo>
                    <a:pt x="1496" y="3709"/>
                  </a:lnTo>
                  <a:lnTo>
                    <a:pt x="1542" y="3718"/>
                  </a:lnTo>
                  <a:lnTo>
                    <a:pt x="1588" y="3726"/>
                  </a:lnTo>
                  <a:lnTo>
                    <a:pt x="1635" y="3733"/>
                  </a:lnTo>
                  <a:lnTo>
                    <a:pt x="1681" y="3738"/>
                  </a:lnTo>
                  <a:lnTo>
                    <a:pt x="1729" y="3742"/>
                  </a:lnTo>
                  <a:lnTo>
                    <a:pt x="1776" y="3746"/>
                  </a:lnTo>
                  <a:lnTo>
                    <a:pt x="1825" y="3747"/>
                  </a:lnTo>
                  <a:lnTo>
                    <a:pt x="1872" y="3748"/>
                  </a:lnTo>
                  <a:lnTo>
                    <a:pt x="9552" y="3748"/>
                  </a:lnTo>
                  <a:lnTo>
                    <a:pt x="9552" y="0"/>
                  </a:lnTo>
                  <a:close/>
                </a:path>
              </a:pathLst>
            </a:custGeom>
            <a:solidFill>
              <a:schemeClr val="accent6">
                <a:lumMod val="75000"/>
              </a:schemeClr>
            </a:solidFill>
            <a:ln w="190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solidFill>
                  <a:srgbClr val="FFFFFF"/>
                </a:solidFill>
                <a:latin typeface="+mn-lt"/>
                <a:cs typeface="Arial Narrow"/>
              </a:endParaRPr>
            </a:p>
          </p:txBody>
        </p:sp>
      </p:grpSp>
      <p:sp>
        <p:nvSpPr>
          <p:cNvPr id="26" name="Text Placeholder 25">
            <a:extLst>
              <a:ext uri="{FF2B5EF4-FFF2-40B4-BE49-F238E27FC236}">
                <a16:creationId xmlns:a16="http://schemas.microsoft.com/office/drawing/2014/main" id="{B5DB475C-570C-0741-AE08-FF2AC73C4D96}"/>
              </a:ext>
            </a:extLst>
          </p:cNvPr>
          <p:cNvSpPr>
            <a:spLocks noGrp="1"/>
          </p:cNvSpPr>
          <p:nvPr>
            <p:ph type="body" sz="quarter" idx="10"/>
          </p:nvPr>
        </p:nvSpPr>
        <p:spPr>
          <a:xfrm>
            <a:off x="1977148" y="455678"/>
            <a:ext cx="1532496" cy="247222"/>
          </a:xfrm>
        </p:spPr>
        <p:txBody>
          <a:bodyPr>
            <a:noAutofit/>
          </a:bodyPr>
          <a:lstStyle>
            <a:lvl1pPr marL="0" indent="0" algn="r">
              <a:buNone/>
              <a:defRPr sz="1800" b="0" cap="none" spc="0">
                <a:ln w="0"/>
                <a:solidFill>
                  <a:schemeClr val="bg1"/>
                </a:solidFill>
                <a:effectLst>
                  <a:outerShdw blurRad="127000" dist="63500" dir="2700000" algn="tl" rotWithShape="0">
                    <a:prstClr val="black">
                      <a:alpha val="50000"/>
                    </a:prstClr>
                  </a:outerShdw>
                </a:effectLst>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1" name="Text Placeholder 30">
            <a:extLst>
              <a:ext uri="{FF2B5EF4-FFF2-40B4-BE49-F238E27FC236}">
                <a16:creationId xmlns:a16="http://schemas.microsoft.com/office/drawing/2014/main" id="{A7976A92-7A4D-E44C-A0BC-00D844E5DC2D}"/>
              </a:ext>
            </a:extLst>
          </p:cNvPr>
          <p:cNvSpPr>
            <a:spLocks noGrp="1"/>
          </p:cNvSpPr>
          <p:nvPr>
            <p:ph type="body" sz="quarter" idx="11"/>
          </p:nvPr>
        </p:nvSpPr>
        <p:spPr>
          <a:xfrm>
            <a:off x="1981200" y="703540"/>
            <a:ext cx="1528444" cy="613405"/>
          </a:xfrm>
          <a:effectLst>
            <a:outerShdw blurRad="63500" dist="38100" dir="2700000" algn="tl" rotWithShape="0">
              <a:prstClr val="black">
                <a:alpha val="50000"/>
              </a:prstClr>
            </a:outerShdw>
          </a:effectLst>
        </p:spPr>
        <p:txBody>
          <a:bodyPr>
            <a:noAutofit/>
          </a:bodyPr>
          <a:lstStyle>
            <a:lvl1pPr marL="0" indent="0" algn="r">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32" name="Text Placeholder 25">
            <a:extLst>
              <a:ext uri="{FF2B5EF4-FFF2-40B4-BE49-F238E27FC236}">
                <a16:creationId xmlns:a16="http://schemas.microsoft.com/office/drawing/2014/main" id="{6A05A9C5-0E13-B84C-99F1-55C3654E2A5E}"/>
              </a:ext>
            </a:extLst>
          </p:cNvPr>
          <p:cNvSpPr>
            <a:spLocks noGrp="1"/>
          </p:cNvSpPr>
          <p:nvPr>
            <p:ph type="body" sz="quarter" idx="12"/>
          </p:nvPr>
        </p:nvSpPr>
        <p:spPr>
          <a:xfrm>
            <a:off x="3787475" y="455678"/>
            <a:ext cx="2800166" cy="247222"/>
          </a:xfrm>
        </p:spPr>
        <p:txBody>
          <a:bodyPr>
            <a:noAutofit/>
          </a:bodyPr>
          <a:lstStyle>
            <a:lvl1pPr marL="0" indent="0" algn="ctr">
              <a:buNone/>
              <a:defRPr sz="1800" b="0" cap="none" spc="0">
                <a:ln w="0"/>
                <a:solidFill>
                  <a:schemeClr val="bg1"/>
                </a:solidFill>
                <a:effectLst>
                  <a:outerShdw blurRad="127000" dist="63500" dir="2700000" algn="tl" rotWithShape="0">
                    <a:prstClr val="black">
                      <a:alpha val="50000"/>
                    </a:prstClr>
                  </a:outerShdw>
                </a:effectLst>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3" name="Text Placeholder 30">
            <a:extLst>
              <a:ext uri="{FF2B5EF4-FFF2-40B4-BE49-F238E27FC236}">
                <a16:creationId xmlns:a16="http://schemas.microsoft.com/office/drawing/2014/main" id="{1DBB0CF0-A1A4-CE4D-A441-A9BE0438D880}"/>
              </a:ext>
            </a:extLst>
          </p:cNvPr>
          <p:cNvSpPr>
            <a:spLocks noGrp="1"/>
          </p:cNvSpPr>
          <p:nvPr>
            <p:ph type="body" sz="quarter" idx="13"/>
          </p:nvPr>
        </p:nvSpPr>
        <p:spPr>
          <a:xfrm>
            <a:off x="3791527" y="703540"/>
            <a:ext cx="2800166" cy="613405"/>
          </a:xfrm>
          <a:effectLst>
            <a:outerShdw blurRad="63500" dist="38100" dir="2700000" algn="tl" rotWithShape="0">
              <a:prstClr val="black">
                <a:alpha val="50000"/>
              </a:prstClr>
            </a:outerShdw>
          </a:effectLst>
        </p:spPr>
        <p:txBody>
          <a:bodyPr>
            <a:noAutofit/>
          </a:bodyPr>
          <a:lstStyle>
            <a:lvl1pPr marL="0" indent="0" algn="ctr">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34" name="Text Placeholder 25">
            <a:extLst>
              <a:ext uri="{FF2B5EF4-FFF2-40B4-BE49-F238E27FC236}">
                <a16:creationId xmlns:a16="http://schemas.microsoft.com/office/drawing/2014/main" id="{EB140318-B0A5-5541-9A49-E4C65AD70FD9}"/>
              </a:ext>
            </a:extLst>
          </p:cNvPr>
          <p:cNvSpPr>
            <a:spLocks noGrp="1"/>
          </p:cNvSpPr>
          <p:nvPr>
            <p:ph type="body" sz="quarter" idx="14"/>
          </p:nvPr>
        </p:nvSpPr>
        <p:spPr>
          <a:xfrm>
            <a:off x="6937075" y="455678"/>
            <a:ext cx="2800166" cy="247222"/>
          </a:xfrm>
        </p:spPr>
        <p:txBody>
          <a:bodyPr>
            <a:noAutofit/>
          </a:bodyPr>
          <a:lstStyle>
            <a:lvl1pPr marL="0" indent="0" algn="ctr">
              <a:buNone/>
              <a:defRPr sz="1800" b="0" cap="none" spc="0">
                <a:ln w="0"/>
                <a:solidFill>
                  <a:schemeClr val="bg1"/>
                </a:solidFill>
                <a:effectLst>
                  <a:outerShdw blurRad="127000" dist="63500" dir="2700000" algn="tl" rotWithShape="0">
                    <a:prstClr val="black">
                      <a:alpha val="50000"/>
                    </a:prstClr>
                  </a:outerShdw>
                </a:effectLst>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5" name="Text Placeholder 30">
            <a:extLst>
              <a:ext uri="{FF2B5EF4-FFF2-40B4-BE49-F238E27FC236}">
                <a16:creationId xmlns:a16="http://schemas.microsoft.com/office/drawing/2014/main" id="{8DB73B70-08EE-414C-ADF5-DF5B276D361D}"/>
              </a:ext>
            </a:extLst>
          </p:cNvPr>
          <p:cNvSpPr>
            <a:spLocks noGrp="1"/>
          </p:cNvSpPr>
          <p:nvPr>
            <p:ph type="body" sz="quarter" idx="15"/>
          </p:nvPr>
        </p:nvSpPr>
        <p:spPr>
          <a:xfrm>
            <a:off x="6941126" y="703540"/>
            <a:ext cx="2796115" cy="613405"/>
          </a:xfrm>
          <a:effectLst>
            <a:outerShdw blurRad="63500" dist="38100" dir="2700000" algn="tl" rotWithShape="0">
              <a:prstClr val="black">
                <a:alpha val="50000"/>
              </a:prstClr>
            </a:outerShdw>
          </a:effectLst>
        </p:spPr>
        <p:txBody>
          <a:bodyPr>
            <a:noAutofit/>
          </a:bodyPr>
          <a:lstStyle>
            <a:lvl1pPr marL="285750" indent="-285750" algn="ctr">
              <a:buFont typeface="Arial" panose="020B0604020202020204" pitchFamily="34" charset="0"/>
              <a:buChar char="•"/>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36" name="Text Placeholder 25">
            <a:extLst>
              <a:ext uri="{FF2B5EF4-FFF2-40B4-BE49-F238E27FC236}">
                <a16:creationId xmlns:a16="http://schemas.microsoft.com/office/drawing/2014/main" id="{BEE9AEBC-8DC2-2D48-B210-63E837706E1A}"/>
              </a:ext>
            </a:extLst>
          </p:cNvPr>
          <p:cNvSpPr>
            <a:spLocks noGrp="1"/>
          </p:cNvSpPr>
          <p:nvPr>
            <p:ph type="body" sz="quarter" idx="16"/>
          </p:nvPr>
        </p:nvSpPr>
        <p:spPr>
          <a:xfrm>
            <a:off x="10014963" y="738933"/>
            <a:ext cx="993833" cy="247222"/>
          </a:xfrm>
        </p:spPr>
        <p:txBody>
          <a:bodyPr>
            <a:noAutofit/>
          </a:bodyPr>
          <a:lstStyle>
            <a:lvl1pPr marL="0" indent="0" algn="ctr">
              <a:buNone/>
              <a:defRPr sz="1800" b="0" cap="none" spc="0">
                <a:ln w="0"/>
                <a:solidFill>
                  <a:schemeClr val="bg1"/>
                </a:solidFill>
                <a:effectLst>
                  <a:outerShdw blurRad="127000" dist="63500" dir="2700000" algn="tl" rotWithShape="0">
                    <a:prstClr val="black">
                      <a:alpha val="50000"/>
                    </a:prstClr>
                  </a:outerShdw>
                </a:effectLst>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37" name="Text Placeholder 30">
            <a:extLst>
              <a:ext uri="{FF2B5EF4-FFF2-40B4-BE49-F238E27FC236}">
                <a16:creationId xmlns:a16="http://schemas.microsoft.com/office/drawing/2014/main" id="{76410E08-BB9A-F847-909A-BCAAF79CF27F}"/>
              </a:ext>
            </a:extLst>
          </p:cNvPr>
          <p:cNvSpPr>
            <a:spLocks noGrp="1"/>
          </p:cNvSpPr>
          <p:nvPr>
            <p:ph type="body" sz="quarter" idx="17"/>
          </p:nvPr>
        </p:nvSpPr>
        <p:spPr>
          <a:xfrm>
            <a:off x="10019015" y="986795"/>
            <a:ext cx="993833" cy="613405"/>
          </a:xfrm>
          <a:effectLst>
            <a:outerShdw blurRad="63500" dist="38100" dir="2700000" algn="tl" rotWithShape="0">
              <a:prstClr val="black">
                <a:alpha val="50000"/>
              </a:prstClr>
            </a:outerShdw>
          </a:effectLst>
        </p:spPr>
        <p:txBody>
          <a:bodyPr>
            <a:noAutofit/>
          </a:bodyPr>
          <a:lstStyle>
            <a:lvl1pPr marL="0" indent="0" algn="ctr">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39" name="Text Placeholder 25">
            <a:extLst>
              <a:ext uri="{FF2B5EF4-FFF2-40B4-BE49-F238E27FC236}">
                <a16:creationId xmlns:a16="http://schemas.microsoft.com/office/drawing/2014/main" id="{690BF716-5243-B247-A3A7-86186B18CC54}"/>
              </a:ext>
            </a:extLst>
          </p:cNvPr>
          <p:cNvSpPr>
            <a:spLocks noGrp="1"/>
          </p:cNvSpPr>
          <p:nvPr>
            <p:ph type="body" sz="quarter" idx="18"/>
          </p:nvPr>
        </p:nvSpPr>
        <p:spPr>
          <a:xfrm>
            <a:off x="9979947" y="1782845"/>
            <a:ext cx="993833" cy="247222"/>
          </a:xfrm>
        </p:spPr>
        <p:txBody>
          <a:bodyPr>
            <a:noAutofit/>
          </a:bodyPr>
          <a:lstStyle>
            <a:lvl1pPr marL="0" indent="0" algn="ctr">
              <a:buNone/>
              <a:defRPr sz="1800" b="0" cap="none" spc="0">
                <a:ln w="0"/>
                <a:solidFill>
                  <a:schemeClr val="bg1"/>
                </a:solidFill>
                <a:effectLst>
                  <a:outerShdw blurRad="127000" dist="63500" dir="2700000" algn="tl" rotWithShape="0">
                    <a:prstClr val="black">
                      <a:alpha val="50000"/>
                    </a:prstClr>
                  </a:outerShdw>
                </a:effectLst>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40" name="Text Placeholder 30">
            <a:extLst>
              <a:ext uri="{FF2B5EF4-FFF2-40B4-BE49-F238E27FC236}">
                <a16:creationId xmlns:a16="http://schemas.microsoft.com/office/drawing/2014/main" id="{8C5EE851-3E5C-3F4D-9420-2ABCC1A44242}"/>
              </a:ext>
            </a:extLst>
          </p:cNvPr>
          <p:cNvSpPr>
            <a:spLocks noGrp="1"/>
          </p:cNvSpPr>
          <p:nvPr>
            <p:ph type="body" sz="quarter" idx="19"/>
          </p:nvPr>
        </p:nvSpPr>
        <p:spPr>
          <a:xfrm>
            <a:off x="9983999" y="2030707"/>
            <a:ext cx="993833" cy="613405"/>
          </a:xfrm>
          <a:effectLst>
            <a:outerShdw blurRad="63500" dist="38100" dir="2700000" algn="tl" rotWithShape="0">
              <a:prstClr val="black">
                <a:alpha val="50000"/>
              </a:prstClr>
            </a:outerShdw>
          </a:effectLst>
        </p:spPr>
        <p:txBody>
          <a:bodyPr>
            <a:noAutofit/>
          </a:bodyPr>
          <a:lstStyle>
            <a:lvl1pPr marL="0" indent="0" algn="ctr">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41" name="Text Placeholder 25">
            <a:extLst>
              <a:ext uri="{FF2B5EF4-FFF2-40B4-BE49-F238E27FC236}">
                <a16:creationId xmlns:a16="http://schemas.microsoft.com/office/drawing/2014/main" id="{2186EDF5-C869-EA41-9C4E-6E82C7A91B22}"/>
              </a:ext>
            </a:extLst>
          </p:cNvPr>
          <p:cNvSpPr>
            <a:spLocks noGrp="1"/>
          </p:cNvSpPr>
          <p:nvPr>
            <p:ph type="body" sz="quarter" idx="20"/>
          </p:nvPr>
        </p:nvSpPr>
        <p:spPr>
          <a:xfrm>
            <a:off x="7616943" y="2078738"/>
            <a:ext cx="2112677" cy="247222"/>
          </a:xfrm>
        </p:spPr>
        <p:txBody>
          <a:bodyPr>
            <a:noAutofit/>
          </a:bodyPr>
          <a:lstStyle>
            <a:lvl1pPr marL="0" indent="0" algn="ctr">
              <a:buNone/>
              <a:defRPr sz="1800" b="0" cap="none" spc="0">
                <a:ln w="0"/>
                <a:solidFill>
                  <a:schemeClr val="bg1"/>
                </a:solidFill>
                <a:effectLst>
                  <a:outerShdw blurRad="127000" dist="63500" dir="2700000" algn="tl" rotWithShape="0">
                    <a:prstClr val="black">
                      <a:alpha val="50000"/>
                    </a:prstClr>
                  </a:outerShdw>
                </a:effectLst>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42" name="Text Placeholder 30">
            <a:extLst>
              <a:ext uri="{FF2B5EF4-FFF2-40B4-BE49-F238E27FC236}">
                <a16:creationId xmlns:a16="http://schemas.microsoft.com/office/drawing/2014/main" id="{67D1694C-F69E-BE44-B95E-57E013014EEA}"/>
              </a:ext>
            </a:extLst>
          </p:cNvPr>
          <p:cNvSpPr>
            <a:spLocks noGrp="1"/>
          </p:cNvSpPr>
          <p:nvPr>
            <p:ph type="body" sz="quarter" idx="21"/>
          </p:nvPr>
        </p:nvSpPr>
        <p:spPr>
          <a:xfrm>
            <a:off x="7620000" y="2326600"/>
            <a:ext cx="2109621" cy="613405"/>
          </a:xfrm>
          <a:effectLst>
            <a:outerShdw blurRad="63500" dist="38100" dir="2700000" algn="tl" rotWithShape="0">
              <a:prstClr val="black">
                <a:alpha val="50000"/>
              </a:prstClr>
            </a:outerShdw>
          </a:effectLst>
        </p:spPr>
        <p:txBody>
          <a:bodyPr>
            <a:noAutofit/>
          </a:bodyPr>
          <a:lstStyle>
            <a:lvl1pPr marL="285750" indent="-285750" algn="ctr">
              <a:buFont typeface="Arial" panose="020B0604020202020204" pitchFamily="34" charset="0"/>
              <a:buChar char="•"/>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43" name="Text Placeholder 25">
            <a:extLst>
              <a:ext uri="{FF2B5EF4-FFF2-40B4-BE49-F238E27FC236}">
                <a16:creationId xmlns:a16="http://schemas.microsoft.com/office/drawing/2014/main" id="{42D28A37-B695-C344-A64D-FC45297DADFA}"/>
              </a:ext>
            </a:extLst>
          </p:cNvPr>
          <p:cNvSpPr>
            <a:spLocks noGrp="1"/>
          </p:cNvSpPr>
          <p:nvPr>
            <p:ph type="body" sz="quarter" idx="22"/>
          </p:nvPr>
        </p:nvSpPr>
        <p:spPr>
          <a:xfrm>
            <a:off x="5067674" y="2078738"/>
            <a:ext cx="2337641" cy="247222"/>
          </a:xfrm>
        </p:spPr>
        <p:txBody>
          <a:bodyPr>
            <a:noAutofit/>
          </a:bodyPr>
          <a:lstStyle>
            <a:lvl1pPr marL="0" indent="0" algn="ctr">
              <a:buNone/>
              <a:defRPr sz="1800" b="0" cap="none" spc="0">
                <a:ln w="0"/>
                <a:solidFill>
                  <a:schemeClr val="bg1"/>
                </a:solidFill>
                <a:effectLst>
                  <a:outerShdw blurRad="127000" dist="63500" dir="2700000" algn="tl" rotWithShape="0">
                    <a:prstClr val="black">
                      <a:alpha val="50000"/>
                    </a:prstClr>
                  </a:outerShdw>
                </a:effectLst>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44" name="Text Placeholder 30">
            <a:extLst>
              <a:ext uri="{FF2B5EF4-FFF2-40B4-BE49-F238E27FC236}">
                <a16:creationId xmlns:a16="http://schemas.microsoft.com/office/drawing/2014/main" id="{6CE9677C-98EC-AB4A-8701-5D92C2D7A54F}"/>
              </a:ext>
            </a:extLst>
          </p:cNvPr>
          <p:cNvSpPr>
            <a:spLocks noGrp="1"/>
          </p:cNvSpPr>
          <p:nvPr>
            <p:ph type="body" sz="quarter" idx="23"/>
          </p:nvPr>
        </p:nvSpPr>
        <p:spPr>
          <a:xfrm>
            <a:off x="5071726" y="2326600"/>
            <a:ext cx="2337641" cy="613405"/>
          </a:xfrm>
          <a:effectLst>
            <a:outerShdw blurRad="63500" dist="38100" dir="2700000" algn="tl" rotWithShape="0">
              <a:prstClr val="black">
                <a:alpha val="50000"/>
              </a:prstClr>
            </a:outerShdw>
          </a:effectLst>
        </p:spPr>
        <p:txBody>
          <a:bodyPr>
            <a:noAutofit/>
          </a:bodyPr>
          <a:lstStyle>
            <a:lvl1pPr marL="0" indent="0" algn="ctr">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45" name="Text Placeholder 25">
            <a:extLst>
              <a:ext uri="{FF2B5EF4-FFF2-40B4-BE49-F238E27FC236}">
                <a16:creationId xmlns:a16="http://schemas.microsoft.com/office/drawing/2014/main" id="{B3D23E3D-796F-D34B-9210-9174D150D575}"/>
              </a:ext>
            </a:extLst>
          </p:cNvPr>
          <p:cNvSpPr>
            <a:spLocks noGrp="1"/>
          </p:cNvSpPr>
          <p:nvPr>
            <p:ph type="body" sz="quarter" idx="24"/>
          </p:nvPr>
        </p:nvSpPr>
        <p:spPr>
          <a:xfrm>
            <a:off x="2406244" y="2078738"/>
            <a:ext cx="2089536" cy="247222"/>
          </a:xfrm>
        </p:spPr>
        <p:txBody>
          <a:bodyPr>
            <a:noAutofit/>
          </a:bodyPr>
          <a:lstStyle>
            <a:lvl1pPr marL="0" indent="0" algn="ctr">
              <a:buNone/>
              <a:defRPr sz="1800" b="0" cap="none" spc="0">
                <a:ln w="0"/>
                <a:solidFill>
                  <a:schemeClr val="bg1"/>
                </a:solidFill>
                <a:effectLst>
                  <a:outerShdw blurRad="127000" dist="63500" dir="2700000" algn="tl" rotWithShape="0">
                    <a:prstClr val="black">
                      <a:alpha val="50000"/>
                    </a:prstClr>
                  </a:outerShdw>
                </a:effectLst>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46" name="Text Placeholder 30">
            <a:extLst>
              <a:ext uri="{FF2B5EF4-FFF2-40B4-BE49-F238E27FC236}">
                <a16:creationId xmlns:a16="http://schemas.microsoft.com/office/drawing/2014/main" id="{671AE421-0AC3-DC4A-AC91-E75C8CED10C0}"/>
              </a:ext>
            </a:extLst>
          </p:cNvPr>
          <p:cNvSpPr>
            <a:spLocks noGrp="1"/>
          </p:cNvSpPr>
          <p:nvPr>
            <p:ph type="body" sz="quarter" idx="25"/>
          </p:nvPr>
        </p:nvSpPr>
        <p:spPr>
          <a:xfrm>
            <a:off x="2409287" y="2326600"/>
            <a:ext cx="2086513" cy="613405"/>
          </a:xfrm>
          <a:effectLst>
            <a:outerShdw blurRad="63500" dist="38100" dir="2700000" algn="tl" rotWithShape="0">
              <a:prstClr val="black">
                <a:alpha val="50000"/>
              </a:prstClr>
            </a:outerShdw>
          </a:effectLst>
        </p:spPr>
        <p:txBody>
          <a:bodyPr>
            <a:noAutofit/>
          </a:bodyPr>
          <a:lstStyle>
            <a:lvl1pPr marL="285750" indent="-285750" algn="ctr">
              <a:buFont typeface="Arial" panose="020B0604020202020204" pitchFamily="34" charset="0"/>
              <a:buChar char="•"/>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47" name="Text Placeholder 25">
            <a:extLst>
              <a:ext uri="{FF2B5EF4-FFF2-40B4-BE49-F238E27FC236}">
                <a16:creationId xmlns:a16="http://schemas.microsoft.com/office/drawing/2014/main" id="{3DC2A67C-BA03-7041-B79A-28B23C472623}"/>
              </a:ext>
            </a:extLst>
          </p:cNvPr>
          <p:cNvSpPr>
            <a:spLocks noGrp="1"/>
          </p:cNvSpPr>
          <p:nvPr>
            <p:ph type="body" sz="quarter" idx="26"/>
          </p:nvPr>
        </p:nvSpPr>
        <p:spPr>
          <a:xfrm>
            <a:off x="1178804" y="2294000"/>
            <a:ext cx="993833" cy="247222"/>
          </a:xfrm>
        </p:spPr>
        <p:txBody>
          <a:bodyPr>
            <a:noAutofit/>
          </a:bodyPr>
          <a:lstStyle>
            <a:lvl1pPr marL="0" indent="0" algn="ctr">
              <a:buNone/>
              <a:defRPr sz="1800" b="0" cap="none" spc="0">
                <a:ln w="0"/>
                <a:solidFill>
                  <a:schemeClr val="bg1"/>
                </a:solidFill>
                <a:effectLst>
                  <a:outerShdw blurRad="127000" dist="63500" dir="2700000" algn="tl" rotWithShape="0">
                    <a:prstClr val="black">
                      <a:alpha val="50000"/>
                    </a:prstClr>
                  </a:outerShdw>
                </a:effectLst>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48" name="Text Placeholder 30">
            <a:extLst>
              <a:ext uri="{FF2B5EF4-FFF2-40B4-BE49-F238E27FC236}">
                <a16:creationId xmlns:a16="http://schemas.microsoft.com/office/drawing/2014/main" id="{87C1FA06-5702-0E4B-AC29-450C9B469022}"/>
              </a:ext>
            </a:extLst>
          </p:cNvPr>
          <p:cNvSpPr>
            <a:spLocks noGrp="1"/>
          </p:cNvSpPr>
          <p:nvPr>
            <p:ph type="body" sz="quarter" idx="27"/>
          </p:nvPr>
        </p:nvSpPr>
        <p:spPr>
          <a:xfrm>
            <a:off x="1182856" y="2541862"/>
            <a:ext cx="993833" cy="613405"/>
          </a:xfrm>
          <a:effectLst>
            <a:outerShdw blurRad="63500" dist="38100" dir="2700000" algn="tl" rotWithShape="0">
              <a:prstClr val="black">
                <a:alpha val="50000"/>
              </a:prstClr>
            </a:outerShdw>
          </a:effectLst>
        </p:spPr>
        <p:txBody>
          <a:bodyPr>
            <a:noAutofit/>
          </a:bodyPr>
          <a:lstStyle>
            <a:lvl1pPr marL="0" indent="0" algn="ctr">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49" name="Text Placeholder 25">
            <a:extLst>
              <a:ext uri="{FF2B5EF4-FFF2-40B4-BE49-F238E27FC236}">
                <a16:creationId xmlns:a16="http://schemas.microsoft.com/office/drawing/2014/main" id="{A6172F7F-D625-B848-A23D-AC74258C5F22}"/>
              </a:ext>
            </a:extLst>
          </p:cNvPr>
          <p:cNvSpPr>
            <a:spLocks noGrp="1"/>
          </p:cNvSpPr>
          <p:nvPr>
            <p:ph type="body" sz="quarter" idx="28"/>
          </p:nvPr>
        </p:nvSpPr>
        <p:spPr>
          <a:xfrm>
            <a:off x="1140294" y="3440159"/>
            <a:ext cx="993833" cy="247222"/>
          </a:xfrm>
        </p:spPr>
        <p:txBody>
          <a:bodyPr>
            <a:noAutofit/>
          </a:bodyPr>
          <a:lstStyle>
            <a:lvl1pPr marL="0" indent="0" algn="ctr">
              <a:buNone/>
              <a:defRPr sz="1800" b="0" cap="none" spc="0">
                <a:ln w="0"/>
                <a:solidFill>
                  <a:schemeClr val="bg1"/>
                </a:solidFill>
                <a:effectLst>
                  <a:outerShdw blurRad="127000" dist="63500" dir="2700000" algn="tl" rotWithShape="0">
                    <a:prstClr val="black">
                      <a:alpha val="50000"/>
                    </a:prstClr>
                  </a:outerShdw>
                </a:effectLst>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0" name="Text Placeholder 30">
            <a:extLst>
              <a:ext uri="{FF2B5EF4-FFF2-40B4-BE49-F238E27FC236}">
                <a16:creationId xmlns:a16="http://schemas.microsoft.com/office/drawing/2014/main" id="{74349B84-A38B-384C-BE16-7B18D3172545}"/>
              </a:ext>
            </a:extLst>
          </p:cNvPr>
          <p:cNvSpPr>
            <a:spLocks noGrp="1"/>
          </p:cNvSpPr>
          <p:nvPr>
            <p:ph type="body" sz="quarter" idx="29"/>
          </p:nvPr>
        </p:nvSpPr>
        <p:spPr>
          <a:xfrm>
            <a:off x="1144346" y="3688021"/>
            <a:ext cx="993833" cy="613405"/>
          </a:xfrm>
          <a:effectLst>
            <a:outerShdw blurRad="63500" dist="38100" dir="2700000" algn="tl" rotWithShape="0">
              <a:prstClr val="black">
                <a:alpha val="50000"/>
              </a:prstClr>
            </a:outerShdw>
          </a:effectLst>
        </p:spPr>
        <p:txBody>
          <a:bodyPr>
            <a:noAutofit/>
          </a:bodyPr>
          <a:lstStyle>
            <a:lvl1pPr marL="0" indent="0" algn="ctr">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51" name="Text Placeholder 25">
            <a:extLst>
              <a:ext uri="{FF2B5EF4-FFF2-40B4-BE49-F238E27FC236}">
                <a16:creationId xmlns:a16="http://schemas.microsoft.com/office/drawing/2014/main" id="{53464D34-16AF-CF4B-9413-5A7E59930ED5}"/>
              </a:ext>
            </a:extLst>
          </p:cNvPr>
          <p:cNvSpPr>
            <a:spLocks noGrp="1"/>
          </p:cNvSpPr>
          <p:nvPr>
            <p:ph type="body" sz="quarter" idx="30"/>
          </p:nvPr>
        </p:nvSpPr>
        <p:spPr>
          <a:xfrm>
            <a:off x="5071726" y="3709418"/>
            <a:ext cx="1870430" cy="247222"/>
          </a:xfrm>
        </p:spPr>
        <p:txBody>
          <a:bodyPr>
            <a:noAutofit/>
          </a:bodyPr>
          <a:lstStyle>
            <a:lvl1pPr marL="0" indent="0" algn="ctr">
              <a:buNone/>
              <a:defRPr sz="1800" b="0" cap="none" spc="0">
                <a:ln w="0"/>
                <a:solidFill>
                  <a:schemeClr val="bg1"/>
                </a:solidFill>
                <a:effectLst>
                  <a:outerShdw blurRad="127000" dist="63500" dir="2700000" algn="tl" rotWithShape="0">
                    <a:prstClr val="black">
                      <a:alpha val="50000"/>
                    </a:prstClr>
                  </a:outerShdw>
                </a:effectLst>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2" name="Text Placeholder 30">
            <a:extLst>
              <a:ext uri="{FF2B5EF4-FFF2-40B4-BE49-F238E27FC236}">
                <a16:creationId xmlns:a16="http://schemas.microsoft.com/office/drawing/2014/main" id="{5C00727B-E1E9-C145-9A5F-06352EAAF8AC}"/>
              </a:ext>
            </a:extLst>
          </p:cNvPr>
          <p:cNvSpPr>
            <a:spLocks noGrp="1"/>
          </p:cNvSpPr>
          <p:nvPr>
            <p:ph type="body" sz="quarter" idx="31"/>
          </p:nvPr>
        </p:nvSpPr>
        <p:spPr>
          <a:xfrm>
            <a:off x="5075778" y="3957280"/>
            <a:ext cx="1870430" cy="613405"/>
          </a:xfrm>
          <a:effectLst>
            <a:outerShdw blurRad="63500" dist="38100" dir="2700000" algn="tl" rotWithShape="0">
              <a:prstClr val="black">
                <a:alpha val="50000"/>
              </a:prstClr>
            </a:outerShdw>
          </a:effectLst>
        </p:spPr>
        <p:txBody>
          <a:bodyPr>
            <a:noAutofit/>
          </a:bodyPr>
          <a:lstStyle>
            <a:lvl1pPr marL="0" indent="0" algn="ctr">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53" name="Text Placeholder 25">
            <a:extLst>
              <a:ext uri="{FF2B5EF4-FFF2-40B4-BE49-F238E27FC236}">
                <a16:creationId xmlns:a16="http://schemas.microsoft.com/office/drawing/2014/main" id="{8BA549E7-AC75-AA41-A620-092D507C1BCB}"/>
              </a:ext>
            </a:extLst>
          </p:cNvPr>
          <p:cNvSpPr>
            <a:spLocks noGrp="1"/>
          </p:cNvSpPr>
          <p:nvPr>
            <p:ph type="body" sz="quarter" idx="32"/>
          </p:nvPr>
        </p:nvSpPr>
        <p:spPr>
          <a:xfrm>
            <a:off x="2412345" y="3709418"/>
            <a:ext cx="1998777" cy="247222"/>
          </a:xfrm>
        </p:spPr>
        <p:txBody>
          <a:bodyPr>
            <a:noAutofit/>
          </a:bodyPr>
          <a:lstStyle>
            <a:lvl1pPr marL="0" indent="0" algn="ctr">
              <a:buNone/>
              <a:defRPr sz="1800" b="0" cap="none" spc="0">
                <a:ln w="0"/>
                <a:solidFill>
                  <a:schemeClr val="bg1"/>
                </a:solidFill>
                <a:effectLst>
                  <a:outerShdw blurRad="127000" dist="63500" dir="2700000" algn="tl" rotWithShape="0">
                    <a:prstClr val="black">
                      <a:alpha val="50000"/>
                    </a:prstClr>
                  </a:outerShdw>
                </a:effectLst>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4" name="Text Placeholder 30">
            <a:extLst>
              <a:ext uri="{FF2B5EF4-FFF2-40B4-BE49-F238E27FC236}">
                <a16:creationId xmlns:a16="http://schemas.microsoft.com/office/drawing/2014/main" id="{901D0D0F-2057-274E-9334-0BDFDD8975A0}"/>
              </a:ext>
            </a:extLst>
          </p:cNvPr>
          <p:cNvSpPr>
            <a:spLocks noGrp="1"/>
          </p:cNvSpPr>
          <p:nvPr>
            <p:ph type="body" sz="quarter" idx="33"/>
          </p:nvPr>
        </p:nvSpPr>
        <p:spPr>
          <a:xfrm>
            <a:off x="2416397" y="3957280"/>
            <a:ext cx="1998777" cy="613405"/>
          </a:xfrm>
          <a:effectLst>
            <a:outerShdw blurRad="63500" dist="38100" dir="2700000" algn="tl" rotWithShape="0">
              <a:prstClr val="black">
                <a:alpha val="50000"/>
              </a:prstClr>
            </a:outerShdw>
          </a:effectLst>
        </p:spPr>
        <p:txBody>
          <a:bodyPr>
            <a:noAutofit/>
          </a:bodyPr>
          <a:lstStyle>
            <a:lvl1pPr marL="0" indent="0" algn="ctr">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55" name="Text Placeholder 25">
            <a:extLst>
              <a:ext uri="{FF2B5EF4-FFF2-40B4-BE49-F238E27FC236}">
                <a16:creationId xmlns:a16="http://schemas.microsoft.com/office/drawing/2014/main" id="{98088848-43C5-0748-A068-E561874340BF}"/>
              </a:ext>
            </a:extLst>
          </p:cNvPr>
          <p:cNvSpPr>
            <a:spLocks noGrp="1"/>
          </p:cNvSpPr>
          <p:nvPr>
            <p:ph type="body" sz="quarter" idx="34"/>
          </p:nvPr>
        </p:nvSpPr>
        <p:spPr>
          <a:xfrm>
            <a:off x="7647285" y="3709418"/>
            <a:ext cx="1998777" cy="247222"/>
          </a:xfrm>
        </p:spPr>
        <p:txBody>
          <a:bodyPr>
            <a:noAutofit/>
          </a:bodyPr>
          <a:lstStyle>
            <a:lvl1pPr marL="0" indent="0" algn="ctr">
              <a:buNone/>
              <a:defRPr sz="1800" b="0" cap="none" spc="0">
                <a:ln w="0"/>
                <a:solidFill>
                  <a:schemeClr val="bg1"/>
                </a:solidFill>
                <a:effectLst>
                  <a:outerShdw blurRad="127000" dist="63500" dir="2700000" algn="tl" rotWithShape="0">
                    <a:prstClr val="black">
                      <a:alpha val="50000"/>
                    </a:prstClr>
                  </a:outerShdw>
                </a:effectLst>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6" name="Text Placeholder 30">
            <a:extLst>
              <a:ext uri="{FF2B5EF4-FFF2-40B4-BE49-F238E27FC236}">
                <a16:creationId xmlns:a16="http://schemas.microsoft.com/office/drawing/2014/main" id="{AFB6D5F1-CFF2-AE41-A794-3DA200E188AC}"/>
              </a:ext>
            </a:extLst>
          </p:cNvPr>
          <p:cNvSpPr>
            <a:spLocks noGrp="1"/>
          </p:cNvSpPr>
          <p:nvPr>
            <p:ph type="body" sz="quarter" idx="35"/>
          </p:nvPr>
        </p:nvSpPr>
        <p:spPr>
          <a:xfrm>
            <a:off x="7651337" y="3957280"/>
            <a:ext cx="1998777" cy="613405"/>
          </a:xfrm>
          <a:effectLst>
            <a:outerShdw blurRad="63500" dist="38100" dir="2700000" algn="tl" rotWithShape="0">
              <a:prstClr val="black">
                <a:alpha val="50000"/>
              </a:prstClr>
            </a:outerShdw>
          </a:effectLst>
        </p:spPr>
        <p:txBody>
          <a:bodyPr>
            <a:noAutofit/>
          </a:bodyPr>
          <a:lstStyle>
            <a:lvl1pPr marL="0" indent="0" algn="ctr">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57" name="Text Placeholder 25">
            <a:extLst>
              <a:ext uri="{FF2B5EF4-FFF2-40B4-BE49-F238E27FC236}">
                <a16:creationId xmlns:a16="http://schemas.microsoft.com/office/drawing/2014/main" id="{C23503DA-BAB3-E142-96D4-E1C5DED1BBC1}"/>
              </a:ext>
            </a:extLst>
          </p:cNvPr>
          <p:cNvSpPr>
            <a:spLocks noGrp="1"/>
          </p:cNvSpPr>
          <p:nvPr>
            <p:ph type="body" sz="quarter" idx="36"/>
          </p:nvPr>
        </p:nvSpPr>
        <p:spPr>
          <a:xfrm>
            <a:off x="9983999" y="4015533"/>
            <a:ext cx="993833" cy="247222"/>
          </a:xfrm>
        </p:spPr>
        <p:txBody>
          <a:bodyPr>
            <a:noAutofit/>
          </a:bodyPr>
          <a:lstStyle>
            <a:lvl1pPr marL="0" indent="0" algn="ctr">
              <a:buNone/>
              <a:defRPr sz="1800" b="0" cap="none" spc="0">
                <a:ln w="0"/>
                <a:solidFill>
                  <a:schemeClr val="bg1"/>
                </a:solidFill>
                <a:effectLst>
                  <a:outerShdw blurRad="127000" dist="63500" dir="2700000" algn="tl" rotWithShape="0">
                    <a:prstClr val="black">
                      <a:alpha val="50000"/>
                    </a:prstClr>
                  </a:outerShdw>
                </a:effectLst>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8" name="Text Placeholder 30">
            <a:extLst>
              <a:ext uri="{FF2B5EF4-FFF2-40B4-BE49-F238E27FC236}">
                <a16:creationId xmlns:a16="http://schemas.microsoft.com/office/drawing/2014/main" id="{A18AF3A6-012F-E946-82A7-FC28273D995A}"/>
              </a:ext>
            </a:extLst>
          </p:cNvPr>
          <p:cNvSpPr>
            <a:spLocks noGrp="1"/>
          </p:cNvSpPr>
          <p:nvPr>
            <p:ph type="body" sz="quarter" idx="37"/>
          </p:nvPr>
        </p:nvSpPr>
        <p:spPr>
          <a:xfrm>
            <a:off x="9988051" y="4263395"/>
            <a:ext cx="993833" cy="613405"/>
          </a:xfrm>
          <a:effectLst>
            <a:outerShdw blurRad="63500" dist="38100" dir="2700000" algn="tl" rotWithShape="0">
              <a:prstClr val="black">
                <a:alpha val="50000"/>
              </a:prstClr>
            </a:outerShdw>
          </a:effectLst>
        </p:spPr>
        <p:txBody>
          <a:bodyPr>
            <a:noAutofit/>
          </a:bodyPr>
          <a:lstStyle>
            <a:lvl1pPr marL="0" indent="0" algn="ctr">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59" name="Text Placeholder 25">
            <a:extLst>
              <a:ext uri="{FF2B5EF4-FFF2-40B4-BE49-F238E27FC236}">
                <a16:creationId xmlns:a16="http://schemas.microsoft.com/office/drawing/2014/main" id="{6EB289C5-6287-B044-AD9B-A01310746A58}"/>
              </a:ext>
            </a:extLst>
          </p:cNvPr>
          <p:cNvSpPr>
            <a:spLocks noGrp="1"/>
          </p:cNvSpPr>
          <p:nvPr>
            <p:ph type="body" sz="quarter" idx="38"/>
          </p:nvPr>
        </p:nvSpPr>
        <p:spPr>
          <a:xfrm>
            <a:off x="10009974" y="5052440"/>
            <a:ext cx="993833" cy="247222"/>
          </a:xfrm>
        </p:spPr>
        <p:txBody>
          <a:bodyPr>
            <a:noAutofit/>
          </a:bodyPr>
          <a:lstStyle>
            <a:lvl1pPr marL="0" indent="0" algn="ctr">
              <a:buNone/>
              <a:defRPr sz="1800" b="0" cap="none" spc="0">
                <a:ln w="0"/>
                <a:solidFill>
                  <a:schemeClr val="bg1"/>
                </a:solidFill>
                <a:effectLst>
                  <a:outerShdw blurRad="127000" dist="63500" dir="2700000" algn="tl" rotWithShape="0">
                    <a:prstClr val="black">
                      <a:alpha val="50000"/>
                    </a:prstClr>
                  </a:outerShdw>
                </a:effectLst>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60" name="Text Placeholder 30">
            <a:extLst>
              <a:ext uri="{FF2B5EF4-FFF2-40B4-BE49-F238E27FC236}">
                <a16:creationId xmlns:a16="http://schemas.microsoft.com/office/drawing/2014/main" id="{7C7E16A3-1EBC-754A-BB7B-D239BF5C6F96}"/>
              </a:ext>
            </a:extLst>
          </p:cNvPr>
          <p:cNvSpPr>
            <a:spLocks noGrp="1"/>
          </p:cNvSpPr>
          <p:nvPr>
            <p:ph type="body" sz="quarter" idx="39"/>
          </p:nvPr>
        </p:nvSpPr>
        <p:spPr>
          <a:xfrm>
            <a:off x="10014026" y="5300302"/>
            <a:ext cx="993833" cy="613405"/>
          </a:xfrm>
          <a:effectLst>
            <a:outerShdw blurRad="63500" dist="38100" dir="2700000" algn="tl" rotWithShape="0">
              <a:prstClr val="black">
                <a:alpha val="50000"/>
              </a:prstClr>
            </a:outerShdw>
          </a:effectLst>
        </p:spPr>
        <p:txBody>
          <a:bodyPr>
            <a:noAutofit/>
          </a:bodyPr>
          <a:lstStyle>
            <a:lvl1pPr marL="0" indent="0" algn="ctr">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61" name="Text Placeholder 25">
            <a:extLst>
              <a:ext uri="{FF2B5EF4-FFF2-40B4-BE49-F238E27FC236}">
                <a16:creationId xmlns:a16="http://schemas.microsoft.com/office/drawing/2014/main" id="{4E9BA4E9-F591-2544-A097-62D6A482E90A}"/>
              </a:ext>
            </a:extLst>
          </p:cNvPr>
          <p:cNvSpPr>
            <a:spLocks noGrp="1"/>
          </p:cNvSpPr>
          <p:nvPr>
            <p:ph type="body" sz="quarter" idx="40"/>
          </p:nvPr>
        </p:nvSpPr>
        <p:spPr>
          <a:xfrm>
            <a:off x="3790015" y="5340098"/>
            <a:ext cx="2800166" cy="247222"/>
          </a:xfrm>
        </p:spPr>
        <p:txBody>
          <a:bodyPr>
            <a:noAutofit/>
          </a:bodyPr>
          <a:lstStyle>
            <a:lvl1pPr marL="0" indent="0" algn="ctr">
              <a:buNone/>
              <a:defRPr sz="1800" b="0" cap="none" spc="0">
                <a:ln w="0"/>
                <a:solidFill>
                  <a:schemeClr val="bg1"/>
                </a:solidFill>
                <a:effectLst>
                  <a:outerShdw blurRad="127000" dist="63500" dir="2700000" algn="tl" rotWithShape="0">
                    <a:prstClr val="black">
                      <a:alpha val="50000"/>
                    </a:prstClr>
                  </a:outerShdw>
                </a:effectLst>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62" name="Text Placeholder 30">
            <a:extLst>
              <a:ext uri="{FF2B5EF4-FFF2-40B4-BE49-F238E27FC236}">
                <a16:creationId xmlns:a16="http://schemas.microsoft.com/office/drawing/2014/main" id="{2CD3D6A6-31C4-1441-9451-8FFF3E8124A0}"/>
              </a:ext>
            </a:extLst>
          </p:cNvPr>
          <p:cNvSpPr>
            <a:spLocks noGrp="1"/>
          </p:cNvSpPr>
          <p:nvPr>
            <p:ph type="body" sz="quarter" idx="41"/>
          </p:nvPr>
        </p:nvSpPr>
        <p:spPr>
          <a:xfrm>
            <a:off x="3794066" y="5587960"/>
            <a:ext cx="2796115" cy="613405"/>
          </a:xfrm>
          <a:effectLst>
            <a:outerShdw blurRad="63500" dist="38100" dir="2700000" algn="tl" rotWithShape="0">
              <a:prstClr val="black">
                <a:alpha val="50000"/>
              </a:prstClr>
            </a:outerShdw>
          </a:effectLst>
        </p:spPr>
        <p:txBody>
          <a:bodyPr>
            <a:noAutofit/>
          </a:bodyPr>
          <a:lstStyle>
            <a:lvl1pPr marL="285750" indent="-285750" algn="ctr">
              <a:buFont typeface="Arial" panose="020B0604020202020204" pitchFamily="34" charset="0"/>
              <a:buChar char="•"/>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63" name="Text Placeholder 25">
            <a:extLst>
              <a:ext uri="{FF2B5EF4-FFF2-40B4-BE49-F238E27FC236}">
                <a16:creationId xmlns:a16="http://schemas.microsoft.com/office/drawing/2014/main" id="{16305EA5-7C89-1745-8ABF-DC5EDA1285C9}"/>
              </a:ext>
            </a:extLst>
          </p:cNvPr>
          <p:cNvSpPr>
            <a:spLocks noGrp="1"/>
          </p:cNvSpPr>
          <p:nvPr>
            <p:ph type="body" sz="quarter" idx="42"/>
          </p:nvPr>
        </p:nvSpPr>
        <p:spPr>
          <a:xfrm>
            <a:off x="6942155" y="5340098"/>
            <a:ext cx="2800166" cy="247222"/>
          </a:xfrm>
        </p:spPr>
        <p:txBody>
          <a:bodyPr>
            <a:noAutofit/>
          </a:bodyPr>
          <a:lstStyle>
            <a:lvl1pPr marL="0" indent="0" algn="ctr">
              <a:buNone/>
              <a:defRPr sz="1800" b="0" cap="none" spc="0">
                <a:ln w="0"/>
                <a:solidFill>
                  <a:schemeClr val="bg1"/>
                </a:solidFill>
                <a:effectLst>
                  <a:outerShdw blurRad="127000" dist="63500" dir="2700000" algn="tl" rotWithShape="0">
                    <a:prstClr val="black">
                      <a:alpha val="50000"/>
                    </a:prstClr>
                  </a:outerShdw>
                </a:effectLst>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64" name="Text Placeholder 30">
            <a:extLst>
              <a:ext uri="{FF2B5EF4-FFF2-40B4-BE49-F238E27FC236}">
                <a16:creationId xmlns:a16="http://schemas.microsoft.com/office/drawing/2014/main" id="{AC65B23F-D2DD-B046-B6AC-7FBDDE5AE36A}"/>
              </a:ext>
            </a:extLst>
          </p:cNvPr>
          <p:cNvSpPr>
            <a:spLocks noGrp="1"/>
          </p:cNvSpPr>
          <p:nvPr>
            <p:ph type="body" sz="quarter" idx="43"/>
          </p:nvPr>
        </p:nvSpPr>
        <p:spPr>
          <a:xfrm>
            <a:off x="6946207" y="5587960"/>
            <a:ext cx="2800166" cy="613405"/>
          </a:xfrm>
          <a:effectLst>
            <a:outerShdw blurRad="63500" dist="38100" dir="2700000" algn="tl" rotWithShape="0">
              <a:prstClr val="black">
                <a:alpha val="50000"/>
              </a:prstClr>
            </a:outerShdw>
          </a:effectLst>
        </p:spPr>
        <p:txBody>
          <a:bodyPr>
            <a:noAutofit/>
          </a:bodyPr>
          <a:lstStyle>
            <a:lvl1pPr marL="0" indent="0" algn="ctr">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65" name="Text Placeholder 25">
            <a:extLst>
              <a:ext uri="{FF2B5EF4-FFF2-40B4-BE49-F238E27FC236}">
                <a16:creationId xmlns:a16="http://schemas.microsoft.com/office/drawing/2014/main" id="{6D90CB77-963D-A047-961E-E9FCFF2DC7B6}"/>
              </a:ext>
            </a:extLst>
          </p:cNvPr>
          <p:cNvSpPr>
            <a:spLocks noGrp="1"/>
          </p:cNvSpPr>
          <p:nvPr>
            <p:ph type="body" sz="quarter" idx="44"/>
          </p:nvPr>
        </p:nvSpPr>
        <p:spPr>
          <a:xfrm>
            <a:off x="1977148" y="5340098"/>
            <a:ext cx="1532496" cy="247222"/>
          </a:xfrm>
        </p:spPr>
        <p:txBody>
          <a:bodyPr>
            <a:noAutofit/>
          </a:bodyPr>
          <a:lstStyle>
            <a:lvl1pPr marL="0" indent="0" algn="r">
              <a:buNone/>
              <a:defRPr sz="1800" b="0" cap="none" spc="0">
                <a:ln w="0"/>
                <a:solidFill>
                  <a:schemeClr val="bg1"/>
                </a:solidFill>
                <a:effectLst>
                  <a:outerShdw blurRad="127000" dist="63500" dir="2700000" algn="tl" rotWithShape="0">
                    <a:prstClr val="black">
                      <a:alpha val="50000"/>
                    </a:prstClr>
                  </a:outerShdw>
                </a:effectLst>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66" name="Text Placeholder 30">
            <a:extLst>
              <a:ext uri="{FF2B5EF4-FFF2-40B4-BE49-F238E27FC236}">
                <a16:creationId xmlns:a16="http://schemas.microsoft.com/office/drawing/2014/main" id="{48805874-27D7-0C47-824E-243C35891BCC}"/>
              </a:ext>
            </a:extLst>
          </p:cNvPr>
          <p:cNvSpPr>
            <a:spLocks noGrp="1"/>
          </p:cNvSpPr>
          <p:nvPr>
            <p:ph type="body" sz="quarter" idx="45"/>
          </p:nvPr>
        </p:nvSpPr>
        <p:spPr>
          <a:xfrm>
            <a:off x="1981200" y="5587960"/>
            <a:ext cx="1528444" cy="613405"/>
          </a:xfrm>
          <a:effectLst>
            <a:outerShdw blurRad="63500" dist="38100" dir="2700000" algn="tl" rotWithShape="0">
              <a:prstClr val="black">
                <a:alpha val="50000"/>
              </a:prstClr>
            </a:outerShdw>
          </a:effectLst>
        </p:spPr>
        <p:txBody>
          <a:bodyPr>
            <a:noAutofit/>
          </a:bodyPr>
          <a:lstStyle>
            <a:lvl1pPr marL="0" indent="0" algn="r">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67" name="Title Placeholder 1">
            <a:extLst>
              <a:ext uri="{FF2B5EF4-FFF2-40B4-BE49-F238E27FC236}">
                <a16:creationId xmlns:a16="http://schemas.microsoft.com/office/drawing/2014/main" id="{0B1CA04A-E3DE-4D8C-B840-CC67699FFDF3}"/>
              </a:ext>
            </a:extLst>
          </p:cNvPr>
          <p:cNvSpPr>
            <a:spLocks noGrp="1"/>
          </p:cNvSpPr>
          <p:nvPr>
            <p:ph type="title"/>
          </p:nvPr>
        </p:nvSpPr>
        <p:spPr>
          <a:xfrm>
            <a:off x="838200" y="1"/>
            <a:ext cx="10515600" cy="397184"/>
          </a:xfrm>
          <a:prstGeom prst="rect">
            <a:avLst/>
          </a:prstGeom>
        </p:spPr>
        <p:txBody>
          <a:bodyPr vert="horz" lIns="91440" tIns="45720" rIns="91440" bIns="45720" rtlCol="0" anchor="ctr">
            <a:noAutofit/>
          </a:bodyPr>
          <a:lstStyle>
            <a:lvl1pPr algn="ctr">
              <a:defRPr sz="2000"/>
            </a:lvl1pPr>
          </a:lstStyle>
          <a:p>
            <a:r>
              <a:rPr lang="en-US"/>
              <a:t>Click to edit Master title style</a:t>
            </a:r>
            <a:endParaRPr lang="en-US" dirty="0"/>
          </a:p>
        </p:txBody>
      </p:sp>
    </p:spTree>
    <p:extLst>
      <p:ext uri="{BB962C8B-B14F-4D97-AF65-F5344CB8AC3E}">
        <p14:creationId xmlns:p14="http://schemas.microsoft.com/office/powerpoint/2010/main" val="3231165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8DBD5F-C6EC-485E-8ECE-A5152736C43A}"/>
              </a:ext>
            </a:extLst>
          </p:cNvPr>
          <p:cNvSpPr>
            <a:spLocks noGrp="1"/>
          </p:cNvSpPr>
          <p:nvPr>
            <p:ph type="dt" sz="half" idx="10"/>
          </p:nvPr>
        </p:nvSpPr>
        <p:spPr/>
        <p:txBody>
          <a:bodyPr/>
          <a:lstStyle/>
          <a:p>
            <a:fld id="{6EBB0E32-0304-4451-ADB8-C044457D5B85}" type="datetimeFigureOut">
              <a:rPr lang="en-US" smtClean="0"/>
              <a:t>01/26/2023</a:t>
            </a:fld>
            <a:endParaRPr lang="en-US"/>
          </a:p>
        </p:txBody>
      </p:sp>
      <p:sp>
        <p:nvSpPr>
          <p:cNvPr id="3" name="Footer Placeholder 2">
            <a:extLst>
              <a:ext uri="{FF2B5EF4-FFF2-40B4-BE49-F238E27FC236}">
                <a16:creationId xmlns:a16="http://schemas.microsoft.com/office/drawing/2014/main" id="{FB6C0BE6-E24A-4679-B786-AAB41ADCCD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FB9417-93D4-4C41-8E0E-1553E0B5D0CE}"/>
              </a:ext>
            </a:extLst>
          </p:cNvPr>
          <p:cNvSpPr>
            <a:spLocks noGrp="1"/>
          </p:cNvSpPr>
          <p:nvPr>
            <p:ph type="sldNum" sz="quarter" idx="12"/>
          </p:nvPr>
        </p:nvSpPr>
        <p:spPr/>
        <p:txBody>
          <a:bodyPr/>
          <a:lstStyle/>
          <a:p>
            <a:fld id="{DA64F31B-23FA-4075-AF7D-6228CFD12F03}" type="slidenum">
              <a:rPr lang="en-US" smtClean="0"/>
              <a:t>‹#›</a:t>
            </a:fld>
            <a:endParaRPr lang="en-US"/>
          </a:p>
        </p:txBody>
      </p:sp>
      <p:sp>
        <p:nvSpPr>
          <p:cNvPr id="5" name="Title Placeholder 1">
            <a:extLst>
              <a:ext uri="{FF2B5EF4-FFF2-40B4-BE49-F238E27FC236}">
                <a16:creationId xmlns:a16="http://schemas.microsoft.com/office/drawing/2014/main" id="{0D371EF8-9F5A-4DAB-B41B-5C4E1E47E332}"/>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lvl1pPr algn="ctr">
              <a:defRPr>
                <a:solidFill>
                  <a:schemeClr val="tx2"/>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7EF4B8AD-1E3F-41A0-B9E7-981626D8B348}"/>
              </a:ext>
            </a:extLst>
          </p:cNvPr>
          <p:cNvSpPr>
            <a:spLocks noGrp="1"/>
          </p:cNvSpPr>
          <p:nvPr>
            <p:ph type="body" sz="quarter" idx="13"/>
          </p:nvPr>
        </p:nvSpPr>
        <p:spPr>
          <a:xfrm>
            <a:off x="1447800" y="2438400"/>
            <a:ext cx="9296400" cy="2286000"/>
          </a:xfrm>
        </p:spPr>
        <p:txBody>
          <a:bodyPr anchor="ctr">
            <a:normAutofit/>
          </a:bodyPr>
          <a:lstStyle>
            <a:lvl1pPr marL="0" indent="0" algn="ctr">
              <a:buNone/>
              <a:defRPr sz="3600">
                <a:solidFill>
                  <a:schemeClr val="tx2"/>
                </a:solidFill>
              </a:defRPr>
            </a:lvl1pPr>
          </a:lstStyle>
          <a:p>
            <a:pPr lvl="0"/>
            <a:r>
              <a:rPr lang="en-US"/>
              <a:t>Edit Master text styles</a:t>
            </a:r>
          </a:p>
        </p:txBody>
      </p:sp>
    </p:spTree>
    <p:extLst>
      <p:ext uri="{BB962C8B-B14F-4D97-AF65-F5344CB8AC3E}">
        <p14:creationId xmlns:p14="http://schemas.microsoft.com/office/powerpoint/2010/main" val="19996832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593241-6B2C-413E-AB0F-2EF989D01D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03E543-5EC2-44ED-8994-0F6136426D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F2D13-B89E-440E-B2A2-65809F9476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8767669A-81AB-4567-AC0E-8A4D53B639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DBF2DD-1ECF-49C1-A4DF-FBE7D8DA81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C81368-A1D1-4130-A7AA-C81582F3A5F2}" type="slidenum">
              <a:rPr lang="en-US" smtClean="0"/>
              <a:pPr/>
              <a:t>‹#›</a:t>
            </a:fld>
            <a:endParaRPr lang="en-US"/>
          </a:p>
        </p:txBody>
      </p:sp>
    </p:spTree>
    <p:extLst>
      <p:ext uri="{BB962C8B-B14F-4D97-AF65-F5344CB8AC3E}">
        <p14:creationId xmlns:p14="http://schemas.microsoft.com/office/powerpoint/2010/main" val="1838982505"/>
      </p:ext>
    </p:extLst>
  </p:cSld>
  <p:clrMap bg1="lt1" tx1="dk1" bg2="lt2" tx2="dk2" accent1="accent1" accent2="accent2" accent3="accent3" accent4="accent4" accent5="accent5" accent6="accent6" hlink="hlink" folHlink="folHlink"/>
  <p:sldLayoutIdLst>
    <p:sldLayoutId id="2147483667" r:id="rId1"/>
    <p:sldLayoutId id="214748367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hyperlink" Target="https://www.wacita.org/hb-1227-court-readiness-toolkit/" TargetMode="Externa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hyperlink" Target="https://www.wacita.org/wp-content/uploads/2022/11/Grays-Harbor-County-Draft-General-Order-Re-Discovery.pdf" TargetMode="Externa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hyperlink" Target="https://www.wacita.org/wp-content/uploads/2022/10/Kitsap-Shelter-Care-Process.pdf" TargetMode="External"/><Relationship Id="rId5" Type="http://schemas.openxmlformats.org/officeDocument/2006/relationships/hyperlink" Target="https://www.wacita.org/wp-content/uploads/2022/11/Thurston-County-Shelter-Care-Hearing-Process.pdf" TargetMode="External"/><Relationship Id="rId4" Type="http://schemas.openxmlformats.org/officeDocument/2006/relationships/hyperlink" Target="https://www.wacita.org/wp-content/uploads/2022/11/Skagit-Court-Rule.pdf" TargetMode="Externa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hyperlink" Target="https://www.wacita.org/safety-framework/" TargetMode="External"/><Relationship Id="rId7" Type="http://schemas.openxmlformats.org/officeDocument/2006/relationships/hyperlink" Target="https://www.wacita.org/module-2/" TargetMode="Externa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hyperlink" Target="https://www.wacita.org/safety-snapshots/" TargetMode="External"/><Relationship Id="rId5" Type="http://schemas.openxmlformats.org/officeDocument/2006/relationships/hyperlink" Target="https://www.wacita.org/changing-safety-practice/" TargetMode="External"/><Relationship Id="rId4" Type="http://schemas.openxmlformats.org/officeDocument/2006/relationships/hyperlink" Target="https://www.wacita.org/changing-safety-practice/#measuring-chang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wacita.org/wp-content/uploads/articulate_uploads/Safety-Planning7/story.html" TargetMode="Externa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hyperlink" Target="https://www.wacita.org/wp-content/uploads/articulate_uploads/Safety-Planning-Safety-Plan-Example5/story.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pcap.psychiatry.uw.edu/" TargetMode="Externa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hyperlink" Target="file:///C:\Users\djisljv\Desktop\HB%201227%20Readiness%20Assessment\RCW%2013.34.030(15)" TargetMode="External"/><Relationship Id="rId4" Type="http://schemas.openxmlformats.org/officeDocument/2006/relationships/hyperlink" Target="https://app.leg.wa.gov/RCW/default.aspx?cite=74.14C.01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hud.gov/sites/dfiles/PIH/documents/PHA_Contact_Report_WA.pdf" TargetMode="Externa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hyperlink" Target="https://www.childrenshomesociety.org/parentsforparents" TargetMode="External"/><Relationship Id="rId5" Type="http://schemas.openxmlformats.org/officeDocument/2006/relationships/hyperlink" Target="https://www.hud.gov/sites/dfiles/SPM/documents/PREVIEW.FR-6600-N-84-FUP.pdf" TargetMode="External"/><Relationship Id="rId4" Type="http://schemas.openxmlformats.org/officeDocument/2006/relationships/hyperlink" Target="https://www.hud.gov/program_offices/public_indian_housing/programs/hcv/family#:~:text=The%20Family%20Unification%20Program%20%28FUP%29%20is%20a%20program,otherwise%20eligible%20youths%20who%20have%20attained%20at%20least"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dshs.wa.gov/sites/default/files/ALTSA/hcs/documents/kinship/Education%20Fact%20Sheet.pdf" TargetMode="Externa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hyperlink" Target="https://www.dshs.wa.gov/sites/default/files/ALTSA/hcs/documents/kinship/Mental%20Health%20Fact%20Sheet.pdf" TargetMode="External"/><Relationship Id="rId4" Type="http://schemas.openxmlformats.org/officeDocument/2006/relationships/hyperlink" Target="https://www.dshs.wa.gov/sites/default/files/ALTSA/hcs/documents/kinship/Substance%20Use%20Fact%20Sheet.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file:///C:\Users\djisjxn\Downloads\HB%201194%20Dependency%20Practice%20Tip.pdf" TargetMode="Externa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hyperlink" Target="https://apps.leg.wa.gov/RCW/default.aspx?cite=13.34.065" TargetMode="External"/><Relationship Id="rId5" Type="http://schemas.openxmlformats.org/officeDocument/2006/relationships/hyperlink" Target="file:///C:\Users\djisljv\Downloads\Parent-Child%20Visits%20as%20an%20Opportunity%20for%20Change.pdf" TargetMode="External"/><Relationship Id="rId4" Type="http://schemas.openxmlformats.org/officeDocument/2006/relationships/hyperlink" Target="https://www.wacita.org/hb-1194-training-strengthening-parent-child-visits-during-child-welfare-proceeding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wacita.org/ftc-changemanagement/" TargetMode="Externa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hyperlink" Target="https://www.ncsc.org/consulting-and-research/areas-of-expertise/children-families-and-elders/caseflow-management-curriculu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hyperlink" Target="https://app.leg.wa.gov/RCW/default.aspx?cite=13.34.065" TargetMode="External"/><Relationship Id="rId3" Type="http://schemas.openxmlformats.org/officeDocument/2006/relationships/hyperlink" Target="https://apps.leg.wa.gov/RCW/default.aspx?cite=13.34.065" TargetMode="External"/><Relationship Id="rId7" Type="http://schemas.openxmlformats.org/officeDocument/2006/relationships/hyperlink" Target="https://app.leg.wa.gov/RCW/default.aspx?cite=13.34.138" TargetMode="Externa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hyperlink" Target="https://app.leg.wa.gov/RCW/default.aspx?cite=13.34.110" TargetMode="External"/><Relationship Id="rId5" Type="http://schemas.openxmlformats.org/officeDocument/2006/relationships/hyperlink" Target="https://app.leg.wa.gov/RCW/default.aspx?cite=13.34.130" TargetMode="External"/><Relationship Id="rId4" Type="http://schemas.openxmlformats.org/officeDocument/2006/relationships/hyperlink" Target="https://apps.leg.wa.gov/RCW/default.aspx?cite=13.34.067" TargetMode="External"/><Relationship Id="rId9" Type="http://schemas.openxmlformats.org/officeDocument/2006/relationships/hyperlink" Target="https://apps.leg.wa.gov/RCW/default.aspx?cite=13.34.0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wacita.org/wp-content/uploads/2023/01/Basic-Court-Timing-Tool.pdf" TargetMode="Externa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hyperlink" Target="https://www.wacita.org/wp-content/uploads/2022/05/Docket-Management-Dependency-Practice-Tip.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courts.michigan.gov/4a2e05/siteassets/educational-materials/cws/supplemental-handouts/articles-briefs-for-trainings/summers-gatowski-gueller-hearing-quality-article-2017.pdf" TargetMode="Externa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hyperlink" Target="https://app.leg.wa.gov/RCW/default.aspx?cite=13.34.100" TargetMode="Externa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9A66D9-E182-4595-9189-0B37311258AF}"/>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GlowDiffused/>
                    </a14:imgEffect>
                  </a14:imgLayer>
                </a14:imgProps>
              </a:ext>
            </a:extLst>
          </a:blip>
          <a:srcRect l="6250" t="2924" r="7500"/>
          <a:stretch/>
        </p:blipFill>
        <p:spPr>
          <a:xfrm>
            <a:off x="1219200" y="-25304"/>
            <a:ext cx="9931386" cy="6287614"/>
          </a:xfrm>
          <a:prstGeom prst="rect">
            <a:avLst/>
          </a:prstGeom>
        </p:spPr>
      </p:pic>
      <p:sp>
        <p:nvSpPr>
          <p:cNvPr id="7" name="Rectangle 6">
            <a:extLst>
              <a:ext uri="{FF2B5EF4-FFF2-40B4-BE49-F238E27FC236}">
                <a16:creationId xmlns:a16="http://schemas.microsoft.com/office/drawing/2014/main" id="{3A133CE0-B3C6-4409-B52B-5E644B212B34}"/>
              </a:ext>
            </a:extLst>
          </p:cNvPr>
          <p:cNvSpPr/>
          <p:nvPr/>
        </p:nvSpPr>
        <p:spPr>
          <a:xfrm>
            <a:off x="-12700" y="0"/>
            <a:ext cx="12217400" cy="6934200"/>
          </a:xfrm>
          <a:prstGeom prst="rect">
            <a:avLst/>
          </a:prstGeom>
          <a:solidFill>
            <a:schemeClr val="bg1">
              <a:lumMod val="9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027961-A460-4346-B952-F2498537D0A7}"/>
              </a:ext>
            </a:extLst>
          </p:cNvPr>
          <p:cNvSpPr>
            <a:spLocks noGrp="1"/>
          </p:cNvSpPr>
          <p:nvPr>
            <p:ph type="title"/>
          </p:nvPr>
        </p:nvSpPr>
        <p:spPr>
          <a:xfrm>
            <a:off x="-304800" y="800037"/>
            <a:ext cx="8839200" cy="981869"/>
          </a:xfrm>
        </p:spPr>
        <p:txBody>
          <a:bodyPr>
            <a:noAutofit/>
          </a:bodyPr>
          <a:lstStyle/>
          <a:p>
            <a:pPr>
              <a:lnSpc>
                <a:spcPct val="100000"/>
              </a:lnSpc>
              <a:spcAft>
                <a:spcPts val="600"/>
              </a:spcAft>
            </a:pPr>
            <a:r>
              <a:rPr lang="en-US" sz="8000" b="1" dirty="0">
                <a:ln w="12700">
                  <a:solidFill>
                    <a:schemeClr val="tx2">
                      <a:lumMod val="50000"/>
                    </a:schemeClr>
                  </a:solidFill>
                  <a:prstDash val="solid"/>
                </a:ln>
                <a:effectLst>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HB 1227  </a:t>
            </a:r>
          </a:p>
        </p:txBody>
      </p:sp>
      <p:sp>
        <p:nvSpPr>
          <p:cNvPr id="8" name="Title 1">
            <a:extLst>
              <a:ext uri="{FF2B5EF4-FFF2-40B4-BE49-F238E27FC236}">
                <a16:creationId xmlns:a16="http://schemas.microsoft.com/office/drawing/2014/main" id="{B9AA553D-FF65-4556-8D0B-130668B450EE}"/>
              </a:ext>
            </a:extLst>
          </p:cNvPr>
          <p:cNvSpPr txBox="1">
            <a:spLocks/>
          </p:cNvSpPr>
          <p:nvPr/>
        </p:nvSpPr>
        <p:spPr>
          <a:xfrm>
            <a:off x="1981199" y="2342299"/>
            <a:ext cx="8839200" cy="98186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2"/>
                </a:solidFill>
                <a:latin typeface="+mj-lt"/>
                <a:ea typeface="+mj-ea"/>
                <a:cs typeface="+mj-cs"/>
              </a:defRPr>
            </a:lvl1pPr>
          </a:lstStyle>
          <a:p>
            <a:pPr>
              <a:lnSpc>
                <a:spcPct val="100000"/>
              </a:lnSpc>
              <a:spcAft>
                <a:spcPts val="600"/>
              </a:spcAft>
            </a:pPr>
            <a:r>
              <a:rPr lang="en-US" sz="8000" b="1" dirty="0">
                <a:ln w="12700">
                  <a:solidFill>
                    <a:schemeClr val="tx2">
                      <a:lumMod val="50000"/>
                    </a:schemeClr>
                  </a:solidFill>
                  <a:prstDash val="solid"/>
                </a:ln>
                <a:effectLst>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Court Readiness</a:t>
            </a:r>
          </a:p>
        </p:txBody>
      </p:sp>
      <p:sp>
        <p:nvSpPr>
          <p:cNvPr id="9" name="Title 1">
            <a:extLst>
              <a:ext uri="{FF2B5EF4-FFF2-40B4-BE49-F238E27FC236}">
                <a16:creationId xmlns:a16="http://schemas.microsoft.com/office/drawing/2014/main" id="{B48438B3-7E69-48B1-84EF-89C7FD4CC2AB}"/>
              </a:ext>
            </a:extLst>
          </p:cNvPr>
          <p:cNvSpPr txBox="1">
            <a:spLocks/>
          </p:cNvSpPr>
          <p:nvPr/>
        </p:nvSpPr>
        <p:spPr>
          <a:xfrm>
            <a:off x="3352800" y="3820991"/>
            <a:ext cx="8839200" cy="113863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2"/>
                </a:solidFill>
                <a:latin typeface="+mj-lt"/>
                <a:ea typeface="+mj-ea"/>
                <a:cs typeface="+mj-cs"/>
              </a:defRPr>
            </a:lvl1pPr>
          </a:lstStyle>
          <a:p>
            <a:pPr>
              <a:lnSpc>
                <a:spcPct val="100000"/>
              </a:lnSpc>
              <a:spcAft>
                <a:spcPts val="600"/>
              </a:spcAft>
            </a:pPr>
            <a:r>
              <a:rPr lang="en-US" sz="8000" b="1" dirty="0">
                <a:ln w="12700">
                  <a:solidFill>
                    <a:schemeClr val="tx2">
                      <a:lumMod val="50000"/>
                    </a:schemeClr>
                  </a:solidFill>
                  <a:prstDash val="solid"/>
                </a:ln>
                <a:effectLst>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Roadmap</a:t>
            </a:r>
          </a:p>
        </p:txBody>
      </p:sp>
      <p:sp>
        <p:nvSpPr>
          <p:cNvPr id="11" name="Rectangle 10">
            <a:extLst>
              <a:ext uri="{FF2B5EF4-FFF2-40B4-BE49-F238E27FC236}">
                <a16:creationId xmlns:a16="http://schemas.microsoft.com/office/drawing/2014/main" id="{561D70D7-DA4F-40FD-A57F-64204CC9FA7D}"/>
              </a:ext>
            </a:extLst>
          </p:cNvPr>
          <p:cNvSpPr/>
          <p:nvPr/>
        </p:nvSpPr>
        <p:spPr>
          <a:xfrm>
            <a:off x="1797145" y="6335400"/>
            <a:ext cx="10394855" cy="546251"/>
          </a:xfrm>
          <a:prstGeom prst="rect">
            <a:avLst/>
          </a:prstGeom>
          <a:solidFill>
            <a:srgbClr val="723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7644EF0-9C64-46EB-B6B3-EBE6DC5491A3}"/>
              </a:ext>
            </a:extLst>
          </p:cNvPr>
          <p:cNvSpPr txBox="1"/>
          <p:nvPr/>
        </p:nvSpPr>
        <p:spPr>
          <a:xfrm>
            <a:off x="2155872" y="6451689"/>
            <a:ext cx="9677400" cy="338554"/>
          </a:xfrm>
          <a:prstGeom prst="rect">
            <a:avLst/>
          </a:prstGeom>
          <a:noFill/>
        </p:spPr>
        <p:txBody>
          <a:bodyPr wrap="square" rtlCol="0">
            <a:spAutoFit/>
          </a:bodyPr>
          <a:lstStyle/>
          <a:p>
            <a:r>
              <a:rPr lang="en-US" sz="1600" dirty="0">
                <a:solidFill>
                  <a:schemeClr val="bg1"/>
                </a:solidFill>
              </a:rPr>
              <a:t>Family &amp; Youth Justice Programs – Administrative Office of the Courts		       Created January 2023</a:t>
            </a:r>
          </a:p>
        </p:txBody>
      </p:sp>
      <p:pic>
        <p:nvPicPr>
          <p:cNvPr id="13" name="Picture 12">
            <a:extLst>
              <a:ext uri="{FF2B5EF4-FFF2-40B4-BE49-F238E27FC236}">
                <a16:creationId xmlns:a16="http://schemas.microsoft.com/office/drawing/2014/main" id="{2664ABE1-1F54-4177-AF24-7397E8DF1EBA}"/>
              </a:ext>
            </a:extLst>
          </p:cNvPr>
          <p:cNvPicPr>
            <a:picLocks noChangeAspect="1"/>
          </p:cNvPicPr>
          <p:nvPr/>
        </p:nvPicPr>
        <p:blipFill>
          <a:blip r:embed="rId5"/>
          <a:stretch>
            <a:fillRect/>
          </a:stretch>
        </p:blipFill>
        <p:spPr>
          <a:xfrm>
            <a:off x="228600" y="6422005"/>
            <a:ext cx="1339945" cy="369446"/>
          </a:xfrm>
          <a:prstGeom prst="rect">
            <a:avLst/>
          </a:prstGeom>
        </p:spPr>
      </p:pic>
      <p:cxnSp>
        <p:nvCxnSpPr>
          <p:cNvPr id="15" name="Straight Connector 14">
            <a:extLst>
              <a:ext uri="{FF2B5EF4-FFF2-40B4-BE49-F238E27FC236}">
                <a16:creationId xmlns:a16="http://schemas.microsoft.com/office/drawing/2014/main" id="{8EEF011A-A0DD-47CB-BD1E-F9819348F4F2}"/>
              </a:ext>
            </a:extLst>
          </p:cNvPr>
          <p:cNvCxnSpPr>
            <a:cxnSpLocks/>
          </p:cNvCxnSpPr>
          <p:nvPr/>
        </p:nvCxnSpPr>
        <p:spPr>
          <a:xfrm flipH="1">
            <a:off x="-25400" y="6335400"/>
            <a:ext cx="12217400" cy="0"/>
          </a:xfrm>
          <a:prstGeom prst="line">
            <a:avLst/>
          </a:prstGeom>
          <a:ln w="57150">
            <a:solidFill>
              <a:schemeClr val="tx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ACB14D1-375C-4E38-B095-70E9EC9F6600}"/>
              </a:ext>
            </a:extLst>
          </p:cNvPr>
          <p:cNvSpPr txBox="1"/>
          <p:nvPr/>
        </p:nvSpPr>
        <p:spPr>
          <a:xfrm>
            <a:off x="2352715" y="5654207"/>
            <a:ext cx="7664355" cy="523220"/>
          </a:xfrm>
          <a:prstGeom prst="rect">
            <a:avLst/>
          </a:prstGeom>
          <a:noFill/>
        </p:spPr>
        <p:txBody>
          <a:bodyPr wrap="square" rtlCol="0">
            <a:spAutoFit/>
          </a:bodyPr>
          <a:lstStyle/>
          <a:p>
            <a:pPr algn="ctr"/>
            <a:r>
              <a:rPr lang="en-US" sz="2800" dirty="0">
                <a:solidFill>
                  <a:schemeClr val="tx2"/>
                </a:solidFill>
              </a:rPr>
              <a:t>Part of the </a:t>
            </a:r>
            <a:r>
              <a:rPr lang="en-US" sz="2800" u="sng" dirty="0">
                <a:solidFill>
                  <a:schemeClr val="tx2"/>
                </a:solidFill>
                <a:hlinkClick r:id="rId6"/>
              </a:rPr>
              <a:t>HB 1227 Court Readiness Toolkit</a:t>
            </a:r>
            <a:endParaRPr lang="en-US" sz="2800" u="sng" dirty="0">
              <a:solidFill>
                <a:schemeClr val="tx2"/>
              </a:solidFill>
            </a:endParaRPr>
          </a:p>
        </p:txBody>
      </p:sp>
    </p:spTree>
    <p:custDataLst>
      <p:tags r:id="rId1"/>
    </p:custDataLst>
    <p:extLst>
      <p:ext uri="{BB962C8B-B14F-4D97-AF65-F5344CB8AC3E}">
        <p14:creationId xmlns:p14="http://schemas.microsoft.com/office/powerpoint/2010/main" val="3556223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473B6FC-2D96-4862-9759-0FF6EC2B2DC2}"/>
              </a:ext>
            </a:extLst>
          </p:cNvPr>
          <p:cNvSpPr txBox="1">
            <a:spLocks/>
          </p:cNvSpPr>
          <p:nvPr/>
        </p:nvSpPr>
        <p:spPr>
          <a:xfrm>
            <a:off x="0" y="0"/>
            <a:ext cx="12192000" cy="1325563"/>
          </a:xfrm>
          <a:prstGeom prst="rect">
            <a:avLst/>
          </a:prstGeom>
          <a:solidFill>
            <a:srgbClr val="2C4788"/>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rPr>
              <a:t>Shelter Care Process:</a:t>
            </a:r>
            <a:br>
              <a:rPr lang="en-US" sz="3600" dirty="0">
                <a:solidFill>
                  <a:schemeClr val="bg1"/>
                </a:solidFill>
                <a:effectLst>
                  <a:outerShdw blurRad="38100" dist="38100" dir="2700000" algn="tl">
                    <a:srgbClr val="000000">
                      <a:alpha val="43137"/>
                    </a:srgbClr>
                  </a:outerShdw>
                </a:effectLst>
              </a:rPr>
            </a:br>
            <a:r>
              <a:rPr lang="en-US" sz="3600" dirty="0">
                <a:solidFill>
                  <a:schemeClr val="bg1"/>
                </a:solidFill>
                <a:effectLst>
                  <a:outerShdw blurRad="38100" dist="38100" dir="2700000" algn="tl">
                    <a:srgbClr val="000000">
                      <a:alpha val="43137"/>
                    </a:srgbClr>
                  </a:outerShdw>
                </a:effectLst>
              </a:rPr>
              <a:t>Discovery</a:t>
            </a:r>
          </a:p>
        </p:txBody>
      </p:sp>
      <p:sp>
        <p:nvSpPr>
          <p:cNvPr id="8" name="Text Placeholder 2">
            <a:extLst>
              <a:ext uri="{FF2B5EF4-FFF2-40B4-BE49-F238E27FC236}">
                <a16:creationId xmlns:a16="http://schemas.microsoft.com/office/drawing/2014/main" id="{39B87596-FBCF-4AB1-8C48-4C605E51D046}"/>
              </a:ext>
            </a:extLst>
          </p:cNvPr>
          <p:cNvSpPr txBox="1">
            <a:spLocks/>
          </p:cNvSpPr>
          <p:nvPr/>
        </p:nvSpPr>
        <p:spPr>
          <a:xfrm>
            <a:off x="304801" y="3086657"/>
            <a:ext cx="6248400" cy="3461386"/>
          </a:xfrm>
          <a:prstGeom prst="rect">
            <a:avLst/>
          </a:prstGeom>
          <a:solidFill>
            <a:srgbClr val="FEFFC5"/>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buFont typeface="Wingdings" panose="05000000000000000000" pitchFamily="2" charset="2"/>
              <a:buChar char="q"/>
            </a:pPr>
            <a:r>
              <a:rPr lang="en-US" sz="1800" dirty="0">
                <a:solidFill>
                  <a:schemeClr val="tx2">
                    <a:lumMod val="50000"/>
                  </a:schemeClr>
                </a:solidFill>
              </a:rPr>
              <a:t>What is our court systems current process for providing discovery</a:t>
            </a:r>
            <a:r>
              <a:rPr lang="en-US" sz="2000" dirty="0">
                <a:solidFill>
                  <a:schemeClr val="tx2">
                    <a:lumMod val="50000"/>
                  </a:schemeClr>
                </a:solidFill>
              </a:rPr>
              <a:t>?</a:t>
            </a:r>
          </a:p>
          <a:p>
            <a:pPr marL="971550" lvl="1" indent="-285750">
              <a:buFont typeface="Wingdings" panose="05000000000000000000" pitchFamily="2" charset="2"/>
              <a:buChar char="q"/>
            </a:pPr>
            <a:r>
              <a:rPr lang="en-US" sz="1400" dirty="0">
                <a:solidFill>
                  <a:schemeClr val="tx2">
                    <a:lumMod val="50000"/>
                  </a:schemeClr>
                </a:solidFill>
              </a:rPr>
              <a:t>What is provided?</a:t>
            </a:r>
          </a:p>
          <a:p>
            <a:pPr marL="971550" lvl="1" indent="-285750">
              <a:buFont typeface="Wingdings" panose="05000000000000000000" pitchFamily="2" charset="2"/>
              <a:buChar char="q"/>
            </a:pPr>
            <a:r>
              <a:rPr lang="en-US" sz="1400" dirty="0">
                <a:solidFill>
                  <a:schemeClr val="tx2">
                    <a:lumMod val="50000"/>
                  </a:schemeClr>
                </a:solidFill>
              </a:rPr>
              <a:t>Who is it provided to?</a:t>
            </a:r>
          </a:p>
          <a:p>
            <a:pPr marL="971550" lvl="1" indent="-285750">
              <a:buFont typeface="Wingdings" panose="05000000000000000000" pitchFamily="2" charset="2"/>
              <a:buChar char="q"/>
            </a:pPr>
            <a:r>
              <a:rPr lang="en-US" sz="1400" dirty="0">
                <a:solidFill>
                  <a:schemeClr val="tx2">
                    <a:lumMod val="50000"/>
                  </a:schemeClr>
                </a:solidFill>
              </a:rPr>
              <a:t>When is it provided?</a:t>
            </a:r>
          </a:p>
          <a:p>
            <a:pPr marL="971550" lvl="1" indent="-285750">
              <a:buFont typeface="Wingdings" panose="05000000000000000000" pitchFamily="2" charset="2"/>
              <a:buChar char="q"/>
            </a:pPr>
            <a:r>
              <a:rPr lang="en-US" sz="1400" dirty="0">
                <a:solidFill>
                  <a:schemeClr val="tx2">
                    <a:lumMod val="50000"/>
                  </a:schemeClr>
                </a:solidFill>
              </a:rPr>
              <a:t>How is it shared?</a:t>
            </a:r>
            <a:endParaRPr lang="en-US" sz="4800" dirty="0">
              <a:solidFill>
                <a:schemeClr val="tx2">
                  <a:lumMod val="50000"/>
                </a:schemeClr>
              </a:solidFill>
            </a:endParaRPr>
          </a:p>
          <a:p>
            <a:pPr marL="285750" indent="-285750" algn="l">
              <a:buFont typeface="Wingdings" panose="05000000000000000000" pitchFamily="2" charset="2"/>
              <a:buChar char="q"/>
            </a:pPr>
            <a:r>
              <a:rPr lang="en-US" sz="1800" dirty="0">
                <a:solidFill>
                  <a:schemeClr val="tx2">
                    <a:lumMod val="50000"/>
                  </a:schemeClr>
                </a:solidFill>
              </a:rPr>
              <a:t>Is there a local court rule, court order, or other system agreement that establishes timeline requirements for providing discovery?</a:t>
            </a:r>
          </a:p>
          <a:p>
            <a:pPr marL="285750" indent="-285750" algn="l">
              <a:buFont typeface="Wingdings" panose="05000000000000000000" pitchFamily="2" charset="2"/>
              <a:buChar char="q"/>
            </a:pPr>
            <a:r>
              <a:rPr lang="en-US" sz="1800" dirty="0">
                <a:solidFill>
                  <a:schemeClr val="tx2">
                    <a:lumMod val="50000"/>
                  </a:schemeClr>
                </a:solidFill>
              </a:rPr>
              <a:t>What information is typically included in discovery for the initial shelter care hearing? </a:t>
            </a:r>
          </a:p>
          <a:p>
            <a:pPr marL="1028700" lvl="1" indent="-342900">
              <a:buFont typeface="Wingdings" panose="05000000000000000000" pitchFamily="2" charset="2"/>
              <a:buChar char="§"/>
            </a:pPr>
            <a:r>
              <a:rPr lang="en-US" sz="1600" dirty="0">
                <a:solidFill>
                  <a:schemeClr val="tx2">
                    <a:lumMod val="50000"/>
                  </a:schemeClr>
                </a:solidFill>
              </a:rPr>
              <a:t>Is there anything missing that should be included?</a:t>
            </a:r>
          </a:p>
        </p:txBody>
      </p:sp>
      <p:sp>
        <p:nvSpPr>
          <p:cNvPr id="3" name="Rectangle 2">
            <a:extLst>
              <a:ext uri="{FF2B5EF4-FFF2-40B4-BE49-F238E27FC236}">
                <a16:creationId xmlns:a16="http://schemas.microsoft.com/office/drawing/2014/main" id="{1CD4A9B0-02AA-40E5-81D6-44C18725C13C}"/>
              </a:ext>
            </a:extLst>
          </p:cNvPr>
          <p:cNvSpPr/>
          <p:nvPr/>
        </p:nvSpPr>
        <p:spPr>
          <a:xfrm>
            <a:off x="7010399" y="3066085"/>
            <a:ext cx="4730975" cy="2365263"/>
          </a:xfrm>
          <a:prstGeom prst="rect">
            <a:avLst/>
          </a:prstGeom>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285750" indent="-285750">
              <a:lnSpc>
                <a:spcPct val="107000"/>
              </a:lnSpc>
              <a:spcAft>
                <a:spcPts val="800"/>
              </a:spcAft>
              <a:buFont typeface="Wingdings" panose="05000000000000000000" pitchFamily="2" charset="2"/>
              <a:buChar char="q"/>
            </a:pPr>
            <a:r>
              <a:rPr lang="en-US" dirty="0">
                <a:solidFill>
                  <a:schemeClr val="tx1">
                    <a:lumMod val="10000"/>
                  </a:schemeClr>
                </a:solidFill>
                <a:latin typeface="Calibri" panose="020F0502020204030204" pitchFamily="34" charset="0"/>
                <a:ea typeface="Calibri" panose="020F0502020204030204" pitchFamily="34" charset="0"/>
                <a:cs typeface="Times New Roman" panose="02020603050405020304" pitchFamily="18" charset="0"/>
              </a:rPr>
              <a:t>Create a local court rule, court order, or system agreement that establishes timeline requirements for providing discovery prior to the Shelter Care Hearing</a:t>
            </a:r>
          </a:p>
          <a:p>
            <a:pPr marL="800100" lvl="1" indent="-342900">
              <a:buFont typeface="Wingdings" panose="05000000000000000000" pitchFamily="2" charset="2"/>
              <a:buChar char="§"/>
            </a:pPr>
            <a:r>
              <a:rPr lang="en-US"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Grays Harbor County Draft General Order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Wingdings" panose="05000000000000000000" pitchFamily="2" charset="2"/>
              <a:buChar char="§"/>
            </a:pPr>
            <a:r>
              <a:rPr lang="en-US"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Skagit County Court Rule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Wingdings" panose="05000000000000000000" pitchFamily="2" charset="2"/>
              <a:buChar char="§"/>
            </a:pPr>
            <a:r>
              <a:rPr lang="en-US"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Thurston County Shelter Care Process</a:t>
            </a:r>
            <a:endParaRPr lang="en-US"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Wingdings" panose="05000000000000000000" pitchFamily="2" charset="2"/>
              <a:buChar char="§"/>
            </a:pPr>
            <a:r>
              <a:rPr lang="en-US" sz="1600" u="sng" dirty="0">
                <a:solidFill>
                  <a:srgbClr val="0563C1"/>
                </a:solidFill>
                <a:latin typeface="Calibri" panose="020F0502020204030204" pitchFamily="34" charset="0"/>
                <a:cs typeface="Times New Roman" panose="02020603050405020304" pitchFamily="18" charset="0"/>
                <a:hlinkClick r:id="rId6"/>
              </a:rPr>
              <a:t>Kitsap County Shelter Care Process</a:t>
            </a:r>
            <a:endParaRPr lang="en-US" sz="1600" dirty="0"/>
          </a:p>
        </p:txBody>
      </p:sp>
      <p:sp>
        <p:nvSpPr>
          <p:cNvPr id="9" name="Rectangle 8">
            <a:extLst>
              <a:ext uri="{FF2B5EF4-FFF2-40B4-BE49-F238E27FC236}">
                <a16:creationId xmlns:a16="http://schemas.microsoft.com/office/drawing/2014/main" id="{BE7DAAFF-9067-43C4-A67F-6703AF4EC985}"/>
              </a:ext>
            </a:extLst>
          </p:cNvPr>
          <p:cNvSpPr/>
          <p:nvPr/>
        </p:nvSpPr>
        <p:spPr>
          <a:xfrm>
            <a:off x="304801" y="1562744"/>
            <a:ext cx="11582399" cy="830997"/>
          </a:xfrm>
          <a:prstGeom prst="rect">
            <a:avLst/>
          </a:prstGeom>
          <a:noFill/>
          <a:ln w="38100">
            <a:solidFill>
              <a:srgbClr val="2C478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10" name="Straight Connector 9">
            <a:extLst>
              <a:ext uri="{FF2B5EF4-FFF2-40B4-BE49-F238E27FC236}">
                <a16:creationId xmlns:a16="http://schemas.microsoft.com/office/drawing/2014/main" id="{3F5DAD52-A972-46DF-AAD7-F5975905A44B}"/>
              </a:ext>
            </a:extLst>
          </p:cNvPr>
          <p:cNvCxnSpPr>
            <a:cxnSpLocks/>
            <a:endCxn id="9" idx="0"/>
          </p:cNvCxnSpPr>
          <p:nvPr/>
        </p:nvCxnSpPr>
        <p:spPr>
          <a:xfrm>
            <a:off x="6096000" y="1325563"/>
            <a:ext cx="1" cy="237181"/>
          </a:xfrm>
          <a:prstGeom prst="line">
            <a:avLst/>
          </a:prstGeom>
          <a:ln w="28575">
            <a:solidFill>
              <a:srgbClr val="2C4788"/>
            </a:solidFill>
            <a:prstDash val="sysDot"/>
          </a:ln>
        </p:spPr>
        <p:style>
          <a:lnRef idx="1">
            <a:schemeClr val="accent2"/>
          </a:lnRef>
          <a:fillRef idx="0">
            <a:schemeClr val="accent2"/>
          </a:fillRef>
          <a:effectRef idx="0">
            <a:schemeClr val="accent2"/>
          </a:effectRef>
          <a:fontRef idx="minor">
            <a:schemeClr val="tx1"/>
          </a:fontRef>
        </p:style>
      </p:cxnSp>
      <p:sp>
        <p:nvSpPr>
          <p:cNvPr id="13" name="Rectangle 12">
            <a:extLst>
              <a:ext uri="{FF2B5EF4-FFF2-40B4-BE49-F238E27FC236}">
                <a16:creationId xmlns:a16="http://schemas.microsoft.com/office/drawing/2014/main" id="{0B6024BC-3DB8-402E-888C-E6DDBC46B55E}"/>
              </a:ext>
            </a:extLst>
          </p:cNvPr>
          <p:cNvSpPr/>
          <p:nvPr/>
        </p:nvSpPr>
        <p:spPr>
          <a:xfrm>
            <a:off x="304801" y="2562637"/>
            <a:ext cx="6248400" cy="523220"/>
          </a:xfrm>
          <a:prstGeom prst="rect">
            <a:avLst/>
          </a:prstGeom>
          <a:solidFill>
            <a:srgbClr val="FDFF97"/>
          </a:solidFill>
          <a:ln>
            <a:solidFill>
              <a:schemeClr val="tx2"/>
            </a:solidFill>
          </a:ln>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solidFill>
                  <a:schemeClr val="tx2">
                    <a:lumMod val="50000"/>
                  </a:schemeClr>
                </a:solidFill>
              </a:rPr>
              <a:t>Questions to Consider</a:t>
            </a:r>
          </a:p>
        </p:txBody>
      </p:sp>
      <p:sp>
        <p:nvSpPr>
          <p:cNvPr id="14" name="Rectangle 13">
            <a:extLst>
              <a:ext uri="{FF2B5EF4-FFF2-40B4-BE49-F238E27FC236}">
                <a16:creationId xmlns:a16="http://schemas.microsoft.com/office/drawing/2014/main" id="{563880AC-4051-4E4C-9484-0874B2A5DCD7}"/>
              </a:ext>
            </a:extLst>
          </p:cNvPr>
          <p:cNvSpPr/>
          <p:nvPr/>
        </p:nvSpPr>
        <p:spPr>
          <a:xfrm>
            <a:off x="7010400" y="2542865"/>
            <a:ext cx="4730975" cy="523220"/>
          </a:xfrm>
          <a:prstGeom prst="rect">
            <a:avLst/>
          </a:prstGeom>
          <a:solidFill>
            <a:schemeClr val="tx2">
              <a:lumMod val="20000"/>
              <a:lumOff val="80000"/>
            </a:schemeClr>
          </a:solidFill>
          <a:ln>
            <a:solidFill>
              <a:schemeClr val="tx2"/>
            </a:solidFill>
          </a:ln>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solidFill>
                  <a:schemeClr val="tx2">
                    <a:lumMod val="50000"/>
                  </a:schemeClr>
                </a:solidFill>
              </a:rPr>
              <a:t>Research &amp; Recommendations</a:t>
            </a:r>
          </a:p>
        </p:txBody>
      </p:sp>
      <p:sp>
        <p:nvSpPr>
          <p:cNvPr id="2" name="Rectangle 1">
            <a:extLst>
              <a:ext uri="{FF2B5EF4-FFF2-40B4-BE49-F238E27FC236}">
                <a16:creationId xmlns:a16="http://schemas.microsoft.com/office/drawing/2014/main" id="{D4A39491-DD16-472B-A799-19E5B1560E29}"/>
              </a:ext>
            </a:extLst>
          </p:cNvPr>
          <p:cNvSpPr/>
          <p:nvPr/>
        </p:nvSpPr>
        <p:spPr>
          <a:xfrm>
            <a:off x="2949174" y="1731640"/>
            <a:ext cx="6613926" cy="461665"/>
          </a:xfrm>
          <a:prstGeom prst="rect">
            <a:avLst/>
          </a:prstGeom>
        </p:spPr>
        <p:txBody>
          <a:bodyPr wrap="none">
            <a:spAutoFit/>
          </a:bodyPr>
          <a:lstStyle/>
          <a:p>
            <a:r>
              <a:rPr lang="en-US" sz="2400" b="1" dirty="0">
                <a:solidFill>
                  <a:schemeClr val="tx1">
                    <a:lumMod val="10000"/>
                  </a:schemeClr>
                </a:solidFill>
              </a:rPr>
              <a:t>Is discovery provided timely to those who need it?</a:t>
            </a:r>
          </a:p>
        </p:txBody>
      </p:sp>
    </p:spTree>
    <p:custDataLst>
      <p:tags r:id="rId1"/>
    </p:custDataLst>
    <p:extLst>
      <p:ext uri="{BB962C8B-B14F-4D97-AF65-F5344CB8AC3E}">
        <p14:creationId xmlns:p14="http://schemas.microsoft.com/office/powerpoint/2010/main" val="3891796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18A9FC-27BA-48B9-B40E-AD7F3457946A}"/>
              </a:ext>
            </a:extLst>
          </p:cNvPr>
          <p:cNvSpPr>
            <a:spLocks noGrp="1"/>
          </p:cNvSpPr>
          <p:nvPr>
            <p:ph type="body" sz="quarter" idx="13"/>
          </p:nvPr>
        </p:nvSpPr>
        <p:spPr>
          <a:xfrm>
            <a:off x="304801" y="3066021"/>
            <a:ext cx="6019800" cy="3657600"/>
          </a:xfrm>
          <a:solidFill>
            <a:srgbClr val="FEFFC5"/>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a:normAutofit fontScale="85000" lnSpcReduction="20000"/>
          </a:bodyPr>
          <a:lstStyle/>
          <a:p>
            <a:pPr marL="342900" indent="-342900" algn="l">
              <a:buFont typeface="Wingdings" panose="05000000000000000000" pitchFamily="2" charset="2"/>
              <a:buChar char="q"/>
            </a:pPr>
            <a:r>
              <a:rPr lang="en-US" sz="2000" dirty="0">
                <a:solidFill>
                  <a:schemeClr val="tx2">
                    <a:lumMod val="50000"/>
                  </a:schemeClr>
                </a:solidFill>
              </a:rPr>
              <a:t>How are parent attorneys assigned and notified? </a:t>
            </a:r>
          </a:p>
          <a:p>
            <a:pPr marL="971550" lvl="1" indent="-285750">
              <a:buFont typeface="Wingdings" panose="05000000000000000000" pitchFamily="2" charset="2"/>
              <a:buChar char="§"/>
            </a:pPr>
            <a:r>
              <a:rPr lang="en-US" sz="1900" dirty="0">
                <a:solidFill>
                  <a:schemeClr val="tx2">
                    <a:lumMod val="50000"/>
                  </a:schemeClr>
                </a:solidFill>
              </a:rPr>
              <a:t>How do parents receive attorney information?</a:t>
            </a:r>
          </a:p>
          <a:p>
            <a:pPr marL="971550" lvl="1" indent="-285750">
              <a:buFont typeface="Wingdings" panose="05000000000000000000" pitchFamily="2" charset="2"/>
              <a:buChar char="§"/>
            </a:pPr>
            <a:r>
              <a:rPr lang="en-US" sz="1900" dirty="0">
                <a:solidFill>
                  <a:schemeClr val="tx2">
                    <a:lumMod val="50000"/>
                  </a:schemeClr>
                </a:solidFill>
              </a:rPr>
              <a:t>Are there opportunities for parents to meet with their respective assigned counsel prior to the shelter care hearing?</a:t>
            </a:r>
          </a:p>
          <a:p>
            <a:pPr marL="285750" indent="-285750" algn="l">
              <a:buFont typeface="Wingdings" panose="05000000000000000000" pitchFamily="2" charset="2"/>
              <a:buChar char="q"/>
            </a:pPr>
            <a:r>
              <a:rPr lang="en-US" sz="2000" dirty="0">
                <a:solidFill>
                  <a:schemeClr val="tx2">
                    <a:lumMod val="50000"/>
                  </a:schemeClr>
                </a:solidFill>
              </a:rPr>
              <a:t>How are youth attorneys assigned (when applicable) and notified?</a:t>
            </a:r>
          </a:p>
          <a:p>
            <a:pPr marL="971550" lvl="1" indent="-285750">
              <a:buFont typeface="Wingdings" panose="05000000000000000000" pitchFamily="2" charset="2"/>
              <a:buChar char="§"/>
            </a:pPr>
            <a:r>
              <a:rPr lang="en-US" sz="1900" dirty="0">
                <a:solidFill>
                  <a:schemeClr val="tx2">
                    <a:lumMod val="50000"/>
                  </a:schemeClr>
                </a:solidFill>
              </a:rPr>
              <a:t>How do parents receive attorney information?</a:t>
            </a:r>
          </a:p>
          <a:p>
            <a:pPr marL="971550" lvl="1" indent="-285750">
              <a:buFont typeface="Wingdings" panose="05000000000000000000" pitchFamily="2" charset="2"/>
              <a:buChar char="§"/>
            </a:pPr>
            <a:r>
              <a:rPr lang="en-US" sz="1900" dirty="0">
                <a:solidFill>
                  <a:schemeClr val="tx2">
                    <a:lumMod val="50000"/>
                  </a:schemeClr>
                </a:solidFill>
              </a:rPr>
              <a:t>Are there opportunities for youth to meet with their assigned counsel prior to the shelter care hearing?</a:t>
            </a:r>
          </a:p>
          <a:p>
            <a:pPr marL="285750" indent="-285750" algn="l">
              <a:buFont typeface="Wingdings" panose="05000000000000000000" pitchFamily="2" charset="2"/>
              <a:buChar char="q"/>
            </a:pPr>
            <a:r>
              <a:rPr lang="en-US" sz="2000" dirty="0">
                <a:solidFill>
                  <a:schemeClr val="tx2">
                    <a:lumMod val="50000"/>
                  </a:schemeClr>
                </a:solidFill>
              </a:rPr>
              <a:t>Are there opportunities for parents and youth to meet with their respective assigned counsel prior to the shelter care hearing?</a:t>
            </a:r>
          </a:p>
          <a:p>
            <a:pPr marL="285750" indent="-285750" algn="l">
              <a:buFont typeface="Wingdings" panose="05000000000000000000" pitchFamily="2" charset="2"/>
              <a:buChar char="q"/>
            </a:pPr>
            <a:r>
              <a:rPr lang="en-US" sz="2000" dirty="0">
                <a:solidFill>
                  <a:schemeClr val="tx2">
                    <a:lumMod val="50000"/>
                  </a:schemeClr>
                </a:solidFill>
              </a:rPr>
              <a:t>Is the clerk’s office involved in the developing the court process for providing information to parents, guardians, or legal custodians on how to obtain counsel?</a:t>
            </a:r>
          </a:p>
        </p:txBody>
      </p:sp>
      <p:sp>
        <p:nvSpPr>
          <p:cNvPr id="5" name="Title 1">
            <a:extLst>
              <a:ext uri="{FF2B5EF4-FFF2-40B4-BE49-F238E27FC236}">
                <a16:creationId xmlns:a16="http://schemas.microsoft.com/office/drawing/2014/main" id="{4473B6FC-2D96-4862-9759-0FF6EC2B2DC2}"/>
              </a:ext>
            </a:extLst>
          </p:cNvPr>
          <p:cNvSpPr txBox="1">
            <a:spLocks/>
          </p:cNvSpPr>
          <p:nvPr/>
        </p:nvSpPr>
        <p:spPr>
          <a:xfrm>
            <a:off x="0" y="0"/>
            <a:ext cx="12192000" cy="1325563"/>
          </a:xfrm>
          <a:prstGeom prst="rect">
            <a:avLst/>
          </a:prstGeom>
          <a:solidFill>
            <a:srgbClr val="2C4788"/>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rPr>
              <a:t>Shelter Care Process:</a:t>
            </a:r>
            <a:br>
              <a:rPr lang="en-US" sz="3600" dirty="0">
                <a:solidFill>
                  <a:schemeClr val="bg1"/>
                </a:solidFill>
                <a:effectLst>
                  <a:outerShdw blurRad="38100" dist="38100" dir="2700000" algn="tl">
                    <a:srgbClr val="000000">
                      <a:alpha val="43137"/>
                    </a:srgbClr>
                  </a:outerShdw>
                </a:effectLst>
              </a:rPr>
            </a:br>
            <a:r>
              <a:rPr lang="en-US" sz="3600" dirty="0">
                <a:solidFill>
                  <a:schemeClr val="bg1"/>
                </a:solidFill>
                <a:effectLst>
                  <a:outerShdw blurRad="38100" dist="38100" dir="2700000" algn="tl">
                    <a:srgbClr val="000000">
                      <a:alpha val="43137"/>
                    </a:srgbClr>
                  </a:outerShdw>
                </a:effectLst>
              </a:rPr>
              <a:t>Assignment of Counsel</a:t>
            </a:r>
          </a:p>
        </p:txBody>
      </p:sp>
      <p:sp>
        <p:nvSpPr>
          <p:cNvPr id="2" name="Rectangle 1">
            <a:extLst>
              <a:ext uri="{FF2B5EF4-FFF2-40B4-BE49-F238E27FC236}">
                <a16:creationId xmlns:a16="http://schemas.microsoft.com/office/drawing/2014/main" id="{E74A19FE-35B6-4126-9B1C-494F3C982170}"/>
              </a:ext>
            </a:extLst>
          </p:cNvPr>
          <p:cNvSpPr/>
          <p:nvPr/>
        </p:nvSpPr>
        <p:spPr>
          <a:xfrm>
            <a:off x="324439" y="1637656"/>
            <a:ext cx="11562759" cy="707886"/>
          </a:xfrm>
          <a:prstGeom prst="rect">
            <a:avLst/>
          </a:prstGeom>
        </p:spPr>
        <p:txBody>
          <a:bodyPr wrap="square">
            <a:spAutoFit/>
          </a:bodyPr>
          <a:lstStyle/>
          <a:p>
            <a:pPr algn="ctr"/>
            <a:r>
              <a:rPr lang="en-US" sz="2000" b="1" dirty="0">
                <a:solidFill>
                  <a:schemeClr val="tx2">
                    <a:lumMod val="50000"/>
                  </a:schemeClr>
                </a:solidFill>
              </a:rPr>
              <a:t>Does the assignment of counsel (parent and youth) occur early enough for parties to have an opportunity to adequately prepare for the shelter care hearing?</a:t>
            </a:r>
          </a:p>
        </p:txBody>
      </p:sp>
      <p:sp>
        <p:nvSpPr>
          <p:cNvPr id="7" name="Rectangle 6">
            <a:extLst>
              <a:ext uri="{FF2B5EF4-FFF2-40B4-BE49-F238E27FC236}">
                <a16:creationId xmlns:a16="http://schemas.microsoft.com/office/drawing/2014/main" id="{A19624FA-9D19-4FDD-AB31-25330B687F73}"/>
              </a:ext>
            </a:extLst>
          </p:cNvPr>
          <p:cNvSpPr/>
          <p:nvPr/>
        </p:nvSpPr>
        <p:spPr>
          <a:xfrm>
            <a:off x="7010400" y="3065881"/>
            <a:ext cx="4730975" cy="3248005"/>
          </a:xfrm>
          <a:prstGeom prst="rect">
            <a:avLst/>
          </a:prstGeom>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285750" indent="-285750">
              <a:lnSpc>
                <a:spcPct val="107000"/>
              </a:lnSpc>
              <a:spcAft>
                <a:spcPts val="800"/>
              </a:spcAft>
              <a:buFont typeface="Wingdings" panose="05000000000000000000" pitchFamily="2" charset="2"/>
              <a:buChar char="q"/>
            </a:pPr>
            <a:r>
              <a:rPr lang="en-US" dirty="0">
                <a:solidFill>
                  <a:schemeClr val="tx1">
                    <a:lumMod val="10000"/>
                  </a:schemeClr>
                </a:solidFill>
              </a:rPr>
              <a:t>Create opportunities (space, time, capacity) for parents and youth to meet with their respective assigned counsel prior to the shelter care hearing. </a:t>
            </a:r>
          </a:p>
          <a:p>
            <a:pPr marL="285750" indent="-285750">
              <a:lnSpc>
                <a:spcPct val="107000"/>
              </a:lnSpc>
              <a:spcAft>
                <a:spcPts val="800"/>
              </a:spcAft>
              <a:buFont typeface="Wingdings" panose="05000000000000000000" pitchFamily="2" charset="2"/>
              <a:buChar char="q"/>
            </a:pPr>
            <a:r>
              <a:rPr lang="en-US" dirty="0">
                <a:solidFill>
                  <a:schemeClr val="tx1">
                    <a:lumMod val="10000"/>
                  </a:schemeClr>
                </a:solidFill>
              </a:rPr>
              <a:t>Create a list of the parent attorneys in your community that provide representation in dependency cases.</a:t>
            </a:r>
          </a:p>
          <a:p>
            <a:pPr marL="285750" indent="-285750">
              <a:lnSpc>
                <a:spcPct val="107000"/>
              </a:lnSpc>
              <a:spcAft>
                <a:spcPts val="800"/>
              </a:spcAft>
              <a:buFont typeface="Wingdings" panose="05000000000000000000" pitchFamily="2" charset="2"/>
              <a:buChar char="q"/>
            </a:pPr>
            <a:r>
              <a:rPr lang="en-US" dirty="0">
                <a:solidFill>
                  <a:schemeClr val="tx1">
                    <a:lumMod val="10000"/>
                  </a:schemeClr>
                </a:solidFill>
              </a:rPr>
              <a:t>Create a list of youth attorneys in your community that provide representation in dependency cases</a:t>
            </a:r>
          </a:p>
        </p:txBody>
      </p:sp>
      <p:sp>
        <p:nvSpPr>
          <p:cNvPr id="6" name="Rectangle 5">
            <a:extLst>
              <a:ext uri="{FF2B5EF4-FFF2-40B4-BE49-F238E27FC236}">
                <a16:creationId xmlns:a16="http://schemas.microsoft.com/office/drawing/2014/main" id="{06892F7D-E83A-4362-86ED-0706B9751E8A}"/>
              </a:ext>
            </a:extLst>
          </p:cNvPr>
          <p:cNvSpPr/>
          <p:nvPr/>
        </p:nvSpPr>
        <p:spPr>
          <a:xfrm>
            <a:off x="304801" y="1562744"/>
            <a:ext cx="11582399" cy="830997"/>
          </a:xfrm>
          <a:prstGeom prst="rect">
            <a:avLst/>
          </a:prstGeom>
          <a:noFill/>
          <a:ln w="38100">
            <a:solidFill>
              <a:srgbClr val="2C478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8" name="Straight Connector 7">
            <a:extLst>
              <a:ext uri="{FF2B5EF4-FFF2-40B4-BE49-F238E27FC236}">
                <a16:creationId xmlns:a16="http://schemas.microsoft.com/office/drawing/2014/main" id="{8109ECB2-420E-41D6-A1E1-B4E2E282652C}"/>
              </a:ext>
            </a:extLst>
          </p:cNvPr>
          <p:cNvCxnSpPr>
            <a:cxnSpLocks/>
            <a:endCxn id="6" idx="0"/>
          </p:cNvCxnSpPr>
          <p:nvPr/>
        </p:nvCxnSpPr>
        <p:spPr>
          <a:xfrm>
            <a:off x="6096000" y="1325563"/>
            <a:ext cx="1" cy="237181"/>
          </a:xfrm>
          <a:prstGeom prst="line">
            <a:avLst/>
          </a:prstGeom>
          <a:ln w="28575">
            <a:solidFill>
              <a:srgbClr val="2C4788"/>
            </a:solidFill>
            <a:prstDash val="sysDot"/>
          </a:ln>
        </p:spPr>
        <p:style>
          <a:lnRef idx="1">
            <a:schemeClr val="accent2"/>
          </a:lnRef>
          <a:fillRef idx="0">
            <a:schemeClr val="accent2"/>
          </a:fillRef>
          <a:effectRef idx="0">
            <a:schemeClr val="accent2"/>
          </a:effectRef>
          <a:fontRef idx="minor">
            <a:schemeClr val="tx1"/>
          </a:fontRef>
        </p:style>
      </p:cxnSp>
      <p:sp>
        <p:nvSpPr>
          <p:cNvPr id="10" name="Rectangle 9">
            <a:extLst>
              <a:ext uri="{FF2B5EF4-FFF2-40B4-BE49-F238E27FC236}">
                <a16:creationId xmlns:a16="http://schemas.microsoft.com/office/drawing/2014/main" id="{F57677D5-F99A-4CF8-ABC4-64EE5147398E}"/>
              </a:ext>
            </a:extLst>
          </p:cNvPr>
          <p:cNvSpPr/>
          <p:nvPr/>
        </p:nvSpPr>
        <p:spPr>
          <a:xfrm>
            <a:off x="304801" y="2542865"/>
            <a:ext cx="6019800" cy="523220"/>
          </a:xfrm>
          <a:prstGeom prst="rect">
            <a:avLst/>
          </a:prstGeom>
          <a:solidFill>
            <a:srgbClr val="FDFF97"/>
          </a:solidFill>
          <a:ln>
            <a:solidFill>
              <a:schemeClr val="tx2"/>
            </a:solidFill>
          </a:ln>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solidFill>
                  <a:schemeClr val="tx2">
                    <a:lumMod val="50000"/>
                  </a:schemeClr>
                </a:solidFill>
              </a:rPr>
              <a:t>Questions to Consider</a:t>
            </a:r>
          </a:p>
        </p:txBody>
      </p:sp>
      <p:sp>
        <p:nvSpPr>
          <p:cNvPr id="11" name="Rectangle 10">
            <a:extLst>
              <a:ext uri="{FF2B5EF4-FFF2-40B4-BE49-F238E27FC236}">
                <a16:creationId xmlns:a16="http://schemas.microsoft.com/office/drawing/2014/main" id="{F467EE53-CE9E-4D78-B5E8-65FD945A4CAA}"/>
              </a:ext>
            </a:extLst>
          </p:cNvPr>
          <p:cNvSpPr/>
          <p:nvPr/>
        </p:nvSpPr>
        <p:spPr>
          <a:xfrm>
            <a:off x="7010400" y="2542865"/>
            <a:ext cx="4730975" cy="523220"/>
          </a:xfrm>
          <a:prstGeom prst="rect">
            <a:avLst/>
          </a:prstGeom>
          <a:solidFill>
            <a:schemeClr val="tx2">
              <a:lumMod val="20000"/>
              <a:lumOff val="80000"/>
            </a:schemeClr>
          </a:solidFill>
          <a:ln>
            <a:solidFill>
              <a:schemeClr val="tx2"/>
            </a:solidFill>
          </a:ln>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solidFill>
                  <a:schemeClr val="tx2">
                    <a:lumMod val="50000"/>
                  </a:schemeClr>
                </a:solidFill>
              </a:rPr>
              <a:t>Research &amp; Recommendations</a:t>
            </a:r>
          </a:p>
        </p:txBody>
      </p:sp>
    </p:spTree>
    <p:custDataLst>
      <p:tags r:id="rId1"/>
    </p:custDataLst>
    <p:extLst>
      <p:ext uri="{BB962C8B-B14F-4D97-AF65-F5344CB8AC3E}">
        <p14:creationId xmlns:p14="http://schemas.microsoft.com/office/powerpoint/2010/main" val="486426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473B6FC-2D96-4862-9759-0FF6EC2B2DC2}"/>
              </a:ext>
            </a:extLst>
          </p:cNvPr>
          <p:cNvSpPr txBox="1">
            <a:spLocks/>
          </p:cNvSpPr>
          <p:nvPr/>
        </p:nvSpPr>
        <p:spPr>
          <a:xfrm>
            <a:off x="0" y="0"/>
            <a:ext cx="12192000" cy="1325563"/>
          </a:xfrm>
          <a:prstGeom prst="rect">
            <a:avLst/>
          </a:prstGeom>
          <a:solidFill>
            <a:schemeClr val="accent4">
              <a:lumMod val="75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rPr>
              <a:t>Shelter Care Hearing:</a:t>
            </a:r>
            <a:br>
              <a:rPr lang="en-US" sz="3600" dirty="0">
                <a:solidFill>
                  <a:schemeClr val="bg1"/>
                </a:solidFill>
                <a:effectLst>
                  <a:outerShdw blurRad="38100" dist="38100" dir="2700000" algn="tl">
                    <a:srgbClr val="000000">
                      <a:alpha val="43137"/>
                    </a:srgbClr>
                  </a:outerShdw>
                </a:effectLst>
              </a:rPr>
            </a:br>
            <a:r>
              <a:rPr lang="en-US" sz="3600" dirty="0">
                <a:solidFill>
                  <a:schemeClr val="bg1"/>
                </a:solidFill>
                <a:effectLst>
                  <a:outerShdw blurRad="38100" dist="38100" dir="2700000" algn="tl">
                    <a:srgbClr val="000000">
                      <a:alpha val="43137"/>
                    </a:srgbClr>
                  </a:outerShdw>
                </a:effectLst>
              </a:rPr>
              <a:t>Safety Assessment Information</a:t>
            </a:r>
          </a:p>
        </p:txBody>
      </p:sp>
      <p:sp>
        <p:nvSpPr>
          <p:cNvPr id="6" name="Text Placeholder 2">
            <a:extLst>
              <a:ext uri="{FF2B5EF4-FFF2-40B4-BE49-F238E27FC236}">
                <a16:creationId xmlns:a16="http://schemas.microsoft.com/office/drawing/2014/main" id="{98FE77BB-7CF1-4D16-B360-172FE0552241}"/>
              </a:ext>
            </a:extLst>
          </p:cNvPr>
          <p:cNvSpPr>
            <a:spLocks noGrp="1"/>
          </p:cNvSpPr>
          <p:nvPr>
            <p:ph type="body" sz="quarter" idx="13"/>
          </p:nvPr>
        </p:nvSpPr>
        <p:spPr>
          <a:xfrm>
            <a:off x="209549" y="3266420"/>
            <a:ext cx="6343649" cy="2677180"/>
          </a:xfrm>
          <a:solidFill>
            <a:srgbClr val="FEFFC5"/>
          </a:solidFill>
          <a:ln>
            <a:solidFill>
              <a:schemeClr val="tx2">
                <a:lumMod val="50000"/>
              </a:schemeClr>
            </a:solidFill>
          </a:ln>
        </p:spPr>
        <p:txBody>
          <a:bodyPr>
            <a:normAutofit lnSpcReduction="10000"/>
          </a:bodyPr>
          <a:lstStyle/>
          <a:p>
            <a:pPr marL="342900" indent="-342900" algn="l">
              <a:buFont typeface="Wingdings" panose="05000000000000000000" pitchFamily="2" charset="2"/>
              <a:buChar char="q"/>
            </a:pPr>
            <a:r>
              <a:rPr lang="en-US" sz="1900" dirty="0"/>
              <a:t>Are DCYF workers in your court community required to attach updated safety assessments/plans to court reports?</a:t>
            </a:r>
          </a:p>
          <a:p>
            <a:pPr marL="342900" indent="-342900" algn="l">
              <a:buFont typeface="Wingdings" panose="05000000000000000000" pitchFamily="2" charset="2"/>
              <a:buChar char="q"/>
            </a:pPr>
            <a:r>
              <a:rPr lang="en-US" sz="1900" dirty="0"/>
              <a:t>Is there a common understanding and language used to discuss safety?</a:t>
            </a:r>
          </a:p>
          <a:p>
            <a:pPr marL="1028700" lvl="1" indent="-342900">
              <a:buFont typeface="Wingdings" panose="05000000000000000000" pitchFamily="2" charset="2"/>
              <a:buChar char="q"/>
            </a:pPr>
            <a:r>
              <a:rPr lang="en-US" sz="1600" dirty="0">
                <a:solidFill>
                  <a:schemeClr val="tx2">
                    <a:lumMod val="50000"/>
                  </a:schemeClr>
                </a:solidFill>
              </a:rPr>
              <a:t>Has your court system had training in the </a:t>
            </a:r>
            <a:r>
              <a:rPr lang="en-US" sz="1600" u="sng" dirty="0">
                <a:solidFill>
                  <a:srgbClr val="0070C0"/>
                </a:solidFill>
                <a:hlinkClick r:id="rId3">
                  <a:extLst>
                    <a:ext uri="{A12FA001-AC4F-418D-AE19-62706E023703}">
                      <ahyp:hlinkClr xmlns:ahyp="http://schemas.microsoft.com/office/drawing/2018/hyperlinkcolor" val="tx"/>
                    </a:ext>
                  </a:extLst>
                </a:hlinkClick>
              </a:rPr>
              <a:t>Safety Framework</a:t>
            </a:r>
            <a:r>
              <a:rPr lang="en-US" sz="1600" u="sng" dirty="0">
                <a:solidFill>
                  <a:schemeClr val="tx2">
                    <a:lumMod val="50000"/>
                  </a:schemeClr>
                </a:solidFill>
              </a:rPr>
              <a:t>?</a:t>
            </a:r>
            <a:endParaRPr lang="en-US" sz="1600" dirty="0">
              <a:solidFill>
                <a:schemeClr val="tx2">
                  <a:lumMod val="50000"/>
                </a:schemeClr>
              </a:solidFill>
            </a:endParaRPr>
          </a:p>
          <a:p>
            <a:pPr marL="342900" indent="-342900" algn="l">
              <a:buFont typeface="Wingdings" panose="05000000000000000000" pitchFamily="2" charset="2"/>
              <a:buChar char="q"/>
            </a:pPr>
            <a:r>
              <a:rPr lang="en-US" sz="1900" dirty="0"/>
              <a:t>Are safety threats articulated to the parties to show the causal relationship?</a:t>
            </a:r>
          </a:p>
          <a:p>
            <a:pPr marL="342900" indent="-342900" algn="l">
              <a:buFont typeface="Wingdings" panose="05000000000000000000" pitchFamily="2" charset="2"/>
              <a:buChar char="q"/>
            </a:pPr>
            <a:r>
              <a:rPr lang="en-US" sz="1900" dirty="0"/>
              <a:t>Is there enough time in the hearing to have robust  conversations about safety? </a:t>
            </a:r>
          </a:p>
        </p:txBody>
      </p:sp>
      <p:sp>
        <p:nvSpPr>
          <p:cNvPr id="2" name="Rectangle 1">
            <a:extLst>
              <a:ext uri="{FF2B5EF4-FFF2-40B4-BE49-F238E27FC236}">
                <a16:creationId xmlns:a16="http://schemas.microsoft.com/office/drawing/2014/main" id="{4DAD345F-C897-4D35-97DD-D2667471A48E}"/>
              </a:ext>
            </a:extLst>
          </p:cNvPr>
          <p:cNvSpPr/>
          <p:nvPr/>
        </p:nvSpPr>
        <p:spPr>
          <a:xfrm>
            <a:off x="457200" y="1738324"/>
            <a:ext cx="11353800" cy="461665"/>
          </a:xfrm>
          <a:prstGeom prst="rect">
            <a:avLst/>
          </a:prstGeom>
        </p:spPr>
        <p:txBody>
          <a:bodyPr wrap="square">
            <a:spAutoFit/>
          </a:bodyPr>
          <a:lstStyle/>
          <a:p>
            <a:pPr algn="ctr"/>
            <a:r>
              <a:rPr lang="en-US" sz="2400" b="1" dirty="0">
                <a:solidFill>
                  <a:schemeClr val="tx1">
                    <a:lumMod val="10000"/>
                  </a:schemeClr>
                </a:solidFill>
              </a:rPr>
              <a:t>Is DCYF providing the current assessment of safety for each child in the home?</a:t>
            </a:r>
          </a:p>
        </p:txBody>
      </p:sp>
      <p:sp>
        <p:nvSpPr>
          <p:cNvPr id="4" name="Rectangle 3">
            <a:extLst>
              <a:ext uri="{FF2B5EF4-FFF2-40B4-BE49-F238E27FC236}">
                <a16:creationId xmlns:a16="http://schemas.microsoft.com/office/drawing/2014/main" id="{E22FA587-1710-4252-950C-CE64B082CA68}"/>
              </a:ext>
            </a:extLst>
          </p:cNvPr>
          <p:cNvSpPr/>
          <p:nvPr/>
        </p:nvSpPr>
        <p:spPr>
          <a:xfrm>
            <a:off x="6991350" y="3266420"/>
            <a:ext cx="4895849" cy="3293209"/>
          </a:xfrm>
          <a:prstGeom prst="rect">
            <a:avLst/>
          </a:prstGeom>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285750" indent="-285750">
              <a:buFont typeface="Wingdings" panose="05000000000000000000" pitchFamily="2" charset="2"/>
              <a:buChar char="q"/>
            </a:pPr>
            <a:r>
              <a:rPr lang="en-US" sz="1600" dirty="0">
                <a:solidFill>
                  <a:schemeClr val="tx2">
                    <a:lumMod val="50000"/>
                  </a:schemeClr>
                </a:solidFill>
              </a:rPr>
              <a:t>If your system does not already require that current safety assessments/plans be attached to court reports, consider creating an agreement between the court and DCYF to implement this practice. See the </a:t>
            </a:r>
            <a:r>
              <a:rPr lang="en-US" sz="1600" dirty="0">
                <a:solidFill>
                  <a:schemeClr val="tx2">
                    <a:lumMod val="50000"/>
                  </a:schemeClr>
                </a:solidFill>
                <a:hlinkClick r:id="rId4"/>
              </a:rPr>
              <a:t>Washington State’s Safety Summit Project Summary Report</a:t>
            </a:r>
            <a:r>
              <a:rPr lang="en-US" sz="1600" dirty="0">
                <a:solidFill>
                  <a:schemeClr val="tx2">
                    <a:lumMod val="50000"/>
                  </a:schemeClr>
                </a:solidFill>
              </a:rPr>
              <a:t> for supporting evidence.</a:t>
            </a:r>
          </a:p>
          <a:p>
            <a:endParaRPr lang="en-US" sz="1600" dirty="0">
              <a:solidFill>
                <a:schemeClr val="tx2">
                  <a:lumMod val="50000"/>
                </a:schemeClr>
              </a:solidFill>
            </a:endParaRPr>
          </a:p>
          <a:p>
            <a:pPr marL="285750" indent="-285750">
              <a:buFont typeface="Wingdings" panose="05000000000000000000" pitchFamily="2" charset="2"/>
              <a:buChar char="q"/>
            </a:pPr>
            <a:r>
              <a:rPr lang="en-US" sz="1600" dirty="0">
                <a:solidFill>
                  <a:schemeClr val="tx2">
                    <a:lumMod val="50000"/>
                  </a:schemeClr>
                </a:solidFill>
              </a:rPr>
              <a:t>Check out the suite of trainings and resources designed for court systems to improve their safety practice.</a:t>
            </a:r>
          </a:p>
          <a:p>
            <a:pPr marL="742950" lvl="1" indent="-285750">
              <a:buFont typeface="Wingdings" panose="05000000000000000000" pitchFamily="2" charset="2"/>
              <a:buChar char="§"/>
            </a:pPr>
            <a:r>
              <a:rPr lang="en-US" sz="1600" dirty="0">
                <a:solidFill>
                  <a:schemeClr val="tx2">
                    <a:lumMod val="50000"/>
                  </a:schemeClr>
                </a:solidFill>
                <a:hlinkClick r:id="rId5"/>
              </a:rPr>
              <a:t>Tools, Templates, &amp; Resources</a:t>
            </a:r>
            <a:endParaRPr lang="en-US" sz="1600" dirty="0">
              <a:solidFill>
                <a:schemeClr val="tx2">
                  <a:lumMod val="50000"/>
                </a:schemeClr>
              </a:solidFill>
            </a:endParaRPr>
          </a:p>
          <a:p>
            <a:pPr marL="742950" lvl="1" indent="-285750">
              <a:buFont typeface="Wingdings" panose="05000000000000000000" pitchFamily="2" charset="2"/>
              <a:buChar char="§"/>
            </a:pPr>
            <a:r>
              <a:rPr lang="en-US" sz="1600" dirty="0">
                <a:solidFill>
                  <a:schemeClr val="tx2">
                    <a:lumMod val="50000"/>
                  </a:schemeClr>
                </a:solidFill>
                <a:hlinkClick r:id="rId6"/>
              </a:rPr>
              <a:t>Safety Snapshots</a:t>
            </a:r>
            <a:endParaRPr lang="en-US" sz="1600" dirty="0">
              <a:solidFill>
                <a:schemeClr val="tx2">
                  <a:lumMod val="50000"/>
                </a:schemeClr>
              </a:solidFill>
            </a:endParaRPr>
          </a:p>
          <a:p>
            <a:pPr marL="742950" lvl="1" indent="-285750">
              <a:buFont typeface="Wingdings" panose="05000000000000000000" pitchFamily="2" charset="2"/>
              <a:buChar char="§"/>
            </a:pPr>
            <a:r>
              <a:rPr lang="en-US" sz="1600" dirty="0">
                <a:solidFill>
                  <a:schemeClr val="tx2">
                    <a:lumMod val="50000"/>
                  </a:schemeClr>
                </a:solidFill>
                <a:hlinkClick r:id="rId7"/>
              </a:rPr>
              <a:t>Safety Framework Online Course</a:t>
            </a:r>
            <a:endParaRPr lang="en-US" sz="1600" dirty="0">
              <a:solidFill>
                <a:schemeClr val="tx2">
                  <a:lumMod val="50000"/>
                </a:schemeClr>
              </a:solidFill>
            </a:endParaRPr>
          </a:p>
        </p:txBody>
      </p:sp>
      <p:sp>
        <p:nvSpPr>
          <p:cNvPr id="9" name="Rectangle 8">
            <a:extLst>
              <a:ext uri="{FF2B5EF4-FFF2-40B4-BE49-F238E27FC236}">
                <a16:creationId xmlns:a16="http://schemas.microsoft.com/office/drawing/2014/main" id="{327852CE-9E89-4D31-A42D-9C73EA52B04A}"/>
              </a:ext>
            </a:extLst>
          </p:cNvPr>
          <p:cNvSpPr/>
          <p:nvPr/>
        </p:nvSpPr>
        <p:spPr>
          <a:xfrm>
            <a:off x="209550" y="2743200"/>
            <a:ext cx="6343649" cy="523220"/>
          </a:xfrm>
          <a:prstGeom prst="rect">
            <a:avLst/>
          </a:prstGeom>
          <a:solidFill>
            <a:srgbClr val="FDFF97"/>
          </a:solidFill>
          <a:ln>
            <a:solidFill>
              <a:schemeClr val="tx2"/>
            </a:solidFill>
          </a:ln>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solidFill>
                  <a:schemeClr val="tx2">
                    <a:lumMod val="50000"/>
                  </a:schemeClr>
                </a:solidFill>
              </a:rPr>
              <a:t>Questions to Consider</a:t>
            </a:r>
          </a:p>
        </p:txBody>
      </p:sp>
      <p:sp>
        <p:nvSpPr>
          <p:cNvPr id="10" name="Rectangle 9">
            <a:extLst>
              <a:ext uri="{FF2B5EF4-FFF2-40B4-BE49-F238E27FC236}">
                <a16:creationId xmlns:a16="http://schemas.microsoft.com/office/drawing/2014/main" id="{179A60F5-92CE-40ED-A9AB-EEBA4CED22C1}"/>
              </a:ext>
            </a:extLst>
          </p:cNvPr>
          <p:cNvSpPr/>
          <p:nvPr/>
        </p:nvSpPr>
        <p:spPr>
          <a:xfrm>
            <a:off x="6991351" y="2743200"/>
            <a:ext cx="4895849" cy="523220"/>
          </a:xfrm>
          <a:prstGeom prst="rect">
            <a:avLst/>
          </a:prstGeom>
          <a:solidFill>
            <a:schemeClr val="tx2">
              <a:lumMod val="20000"/>
              <a:lumOff val="80000"/>
            </a:schemeClr>
          </a:solidFill>
          <a:ln>
            <a:solidFill>
              <a:schemeClr val="tx2"/>
            </a:solidFill>
          </a:ln>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solidFill>
                  <a:schemeClr val="tx2">
                    <a:lumMod val="50000"/>
                  </a:schemeClr>
                </a:solidFill>
              </a:rPr>
              <a:t>Research &amp; Recommendations</a:t>
            </a:r>
          </a:p>
        </p:txBody>
      </p:sp>
      <p:sp>
        <p:nvSpPr>
          <p:cNvPr id="11" name="Rectangle 10">
            <a:extLst>
              <a:ext uri="{FF2B5EF4-FFF2-40B4-BE49-F238E27FC236}">
                <a16:creationId xmlns:a16="http://schemas.microsoft.com/office/drawing/2014/main" id="{3511D0F1-786C-4495-97A1-41D75E7B6419}"/>
              </a:ext>
            </a:extLst>
          </p:cNvPr>
          <p:cNvSpPr/>
          <p:nvPr/>
        </p:nvSpPr>
        <p:spPr>
          <a:xfrm>
            <a:off x="304801" y="1562744"/>
            <a:ext cx="11582399" cy="830997"/>
          </a:xfrm>
          <a:prstGeom prst="rect">
            <a:avLst/>
          </a:prstGeom>
          <a:noFill/>
          <a:ln w="3810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12" name="Straight Connector 11">
            <a:extLst>
              <a:ext uri="{FF2B5EF4-FFF2-40B4-BE49-F238E27FC236}">
                <a16:creationId xmlns:a16="http://schemas.microsoft.com/office/drawing/2014/main" id="{59D611B7-7696-458E-8D2B-2460338EC288}"/>
              </a:ext>
            </a:extLst>
          </p:cNvPr>
          <p:cNvCxnSpPr>
            <a:cxnSpLocks/>
            <a:endCxn id="11" idx="0"/>
          </p:cNvCxnSpPr>
          <p:nvPr/>
        </p:nvCxnSpPr>
        <p:spPr>
          <a:xfrm>
            <a:off x="6096000" y="1325563"/>
            <a:ext cx="1" cy="237181"/>
          </a:xfrm>
          <a:prstGeom prst="line">
            <a:avLst/>
          </a:prstGeom>
          <a:ln w="28575">
            <a:solidFill>
              <a:schemeClr val="accent4">
                <a:lumMod val="75000"/>
              </a:schemeClr>
            </a:solidFill>
            <a:prstDash val="sysDot"/>
          </a:ln>
        </p:spPr>
        <p:style>
          <a:lnRef idx="1">
            <a:schemeClr val="accent2"/>
          </a:lnRef>
          <a:fillRef idx="0">
            <a:schemeClr val="accent2"/>
          </a:fillRef>
          <a:effectRef idx="0">
            <a:schemeClr val="accent2"/>
          </a:effectRef>
          <a:fontRef idx="minor">
            <a:schemeClr val="tx1"/>
          </a:fontRef>
        </p:style>
      </p:cxnSp>
    </p:spTree>
    <p:custDataLst>
      <p:tags r:id="rId1"/>
    </p:custDataLst>
    <p:extLst>
      <p:ext uri="{BB962C8B-B14F-4D97-AF65-F5344CB8AC3E}">
        <p14:creationId xmlns:p14="http://schemas.microsoft.com/office/powerpoint/2010/main" val="1832815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473B6FC-2D96-4862-9759-0FF6EC2B2DC2}"/>
              </a:ext>
            </a:extLst>
          </p:cNvPr>
          <p:cNvSpPr txBox="1">
            <a:spLocks/>
          </p:cNvSpPr>
          <p:nvPr/>
        </p:nvSpPr>
        <p:spPr>
          <a:xfrm>
            <a:off x="0" y="0"/>
            <a:ext cx="12192000" cy="1325563"/>
          </a:xfrm>
          <a:prstGeom prst="rect">
            <a:avLst/>
          </a:prstGeom>
          <a:solidFill>
            <a:schemeClr val="accent4">
              <a:lumMod val="75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rPr>
              <a:t>Shelter Care Hearing:</a:t>
            </a:r>
            <a:br>
              <a:rPr lang="en-US" sz="3600" dirty="0">
                <a:solidFill>
                  <a:schemeClr val="bg1"/>
                </a:solidFill>
                <a:effectLst>
                  <a:outerShdw blurRad="38100" dist="38100" dir="2700000" algn="tl">
                    <a:srgbClr val="000000">
                      <a:alpha val="43137"/>
                    </a:srgbClr>
                  </a:outerShdw>
                </a:effectLst>
              </a:rPr>
            </a:br>
            <a:r>
              <a:rPr lang="en-US" sz="3600" dirty="0">
                <a:solidFill>
                  <a:schemeClr val="bg1"/>
                </a:solidFill>
                <a:effectLst>
                  <a:outerShdw blurRad="38100" dist="38100" dir="2700000" algn="tl">
                    <a:srgbClr val="000000">
                      <a:alpha val="43137"/>
                    </a:srgbClr>
                  </a:outerShdw>
                </a:effectLst>
              </a:rPr>
              <a:t>In-Home Pre Fact Finding</a:t>
            </a:r>
          </a:p>
        </p:txBody>
      </p:sp>
      <p:sp>
        <p:nvSpPr>
          <p:cNvPr id="7" name="Text Placeholder 2">
            <a:extLst>
              <a:ext uri="{FF2B5EF4-FFF2-40B4-BE49-F238E27FC236}">
                <a16:creationId xmlns:a16="http://schemas.microsoft.com/office/drawing/2014/main" id="{393226CB-B20C-47E2-A2F3-2A233C838AAE}"/>
              </a:ext>
            </a:extLst>
          </p:cNvPr>
          <p:cNvSpPr>
            <a:spLocks noGrp="1"/>
          </p:cNvSpPr>
          <p:nvPr>
            <p:ph type="body" sz="quarter" idx="13"/>
          </p:nvPr>
        </p:nvSpPr>
        <p:spPr>
          <a:xfrm>
            <a:off x="228507" y="3342194"/>
            <a:ext cx="6343649" cy="2854238"/>
          </a:xfrm>
          <a:solidFill>
            <a:srgbClr val="FEFFC5"/>
          </a:solidFill>
          <a:ln>
            <a:solidFill>
              <a:schemeClr val="tx2">
                <a:lumMod val="50000"/>
              </a:schemeClr>
            </a:solidFill>
          </a:ln>
        </p:spPr>
        <p:txBody>
          <a:bodyPr>
            <a:normAutofit/>
          </a:bodyPr>
          <a:lstStyle/>
          <a:p>
            <a:pPr marL="285750" indent="-285750" algn="l">
              <a:buFont typeface="Wingdings" panose="05000000000000000000" pitchFamily="2" charset="2"/>
              <a:buChar char="q"/>
            </a:pPr>
            <a:r>
              <a:rPr lang="en-US" sz="2000" dirty="0"/>
              <a:t>Does your court system understand how to create immediate safety for children in the home using the services and assistance defined under “prevention services”?</a:t>
            </a:r>
            <a:endParaRPr lang="en-US" sz="800" dirty="0"/>
          </a:p>
          <a:p>
            <a:pPr marL="285750" indent="-285750" algn="l">
              <a:buFont typeface="Wingdings" panose="05000000000000000000" pitchFamily="2" charset="2"/>
              <a:buChar char="q"/>
            </a:pPr>
            <a:r>
              <a:rPr lang="en-US" sz="2000" dirty="0"/>
              <a:t>Are decisions regarding placement, including continued out-of-home case, of a child made based on evidence of child safety?</a:t>
            </a:r>
          </a:p>
        </p:txBody>
      </p:sp>
      <p:sp>
        <p:nvSpPr>
          <p:cNvPr id="8" name="Rectangle 7">
            <a:extLst>
              <a:ext uri="{FF2B5EF4-FFF2-40B4-BE49-F238E27FC236}">
                <a16:creationId xmlns:a16="http://schemas.microsoft.com/office/drawing/2014/main" id="{20CB0B7D-E37B-474D-9A89-3C2278398CF0}"/>
              </a:ext>
            </a:extLst>
          </p:cNvPr>
          <p:cNvSpPr/>
          <p:nvPr/>
        </p:nvSpPr>
        <p:spPr>
          <a:xfrm>
            <a:off x="6963855" y="3342193"/>
            <a:ext cx="4895850" cy="2000548"/>
          </a:xfrm>
          <a:prstGeom prst="rect">
            <a:avLst/>
          </a:prstGeom>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285750" indent="-285750">
              <a:buFont typeface="Wingdings" panose="05000000000000000000" pitchFamily="2" charset="2"/>
              <a:buChar char="q"/>
            </a:pPr>
            <a:r>
              <a:rPr lang="en-US" sz="1600" dirty="0">
                <a:solidFill>
                  <a:schemeClr val="tx1">
                    <a:lumMod val="10000"/>
                  </a:schemeClr>
                </a:solidFill>
                <a:latin typeface="Calibri" panose="020F0502020204030204" pitchFamily="34" charset="0"/>
                <a:ea typeface="Calibri" panose="020F0502020204030204" pitchFamily="34" charset="0"/>
                <a:cs typeface="Times New Roman" panose="02020603050405020304" pitchFamily="18" charset="0"/>
              </a:rPr>
              <a:t>“</a:t>
            </a:r>
            <a:r>
              <a:rPr lang="en-US" sz="1600" b="1" dirty="0">
                <a:solidFill>
                  <a:schemeClr val="tx1">
                    <a:lumMod val="10000"/>
                  </a:schemeClr>
                </a:solidFill>
                <a:latin typeface="Calibri" panose="020F0502020204030204" pitchFamily="34" charset="0"/>
                <a:ea typeface="Calibri" panose="020F0502020204030204" pitchFamily="34" charset="0"/>
                <a:cs typeface="Times New Roman" panose="02020603050405020304" pitchFamily="18" charset="0"/>
              </a:rPr>
              <a:t>In-Home Pre Fact Finding” </a:t>
            </a:r>
            <a:r>
              <a:rPr lang="en-US" sz="1600" dirty="0">
                <a:solidFill>
                  <a:schemeClr val="tx1">
                    <a:lumMod val="10000"/>
                  </a:schemeClr>
                </a:solidFill>
                <a:latin typeface="Calibri" panose="020F0502020204030204" pitchFamily="34" charset="0"/>
                <a:ea typeface="Calibri" panose="020F0502020204030204" pitchFamily="34" charset="0"/>
                <a:cs typeface="Times New Roman" panose="02020603050405020304" pitchFamily="18" charset="0"/>
              </a:rPr>
              <a:t>o</a:t>
            </a:r>
            <a:r>
              <a:rPr lang="en-US" sz="1600" dirty="0">
                <a:solidFill>
                  <a:schemeClr val="tx2"/>
                </a:solidFill>
                <a:latin typeface="Calibri" panose="020F0502020204030204" pitchFamily="34" charset="0"/>
                <a:ea typeface="Calibri" panose="020F0502020204030204" pitchFamily="34" charset="0"/>
                <a:cs typeface="Times New Roman" panose="02020603050405020304" pitchFamily="18" charset="0"/>
              </a:rPr>
              <a:t>ccurs when a petition has been filed, and prior to establishment of dependency, the child is not removed or is placed in the parent’s home by the court.</a:t>
            </a:r>
            <a:endParaRPr lang="en-US" sz="1600" b="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endParaRPr lang="en-US" sz="1600" b="1" dirty="0">
              <a:solidFill>
                <a:schemeClr val="tx1">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q"/>
            </a:pPr>
            <a:r>
              <a:rPr lang="en-US" sz="1600" dirty="0">
                <a:solidFill>
                  <a:schemeClr val="tx1">
                    <a:lumMod val="10000"/>
                  </a:schemeClr>
                </a:solidFill>
                <a:latin typeface="Calibri" panose="020F0502020204030204" pitchFamily="34" charset="0"/>
                <a:ea typeface="Calibri" panose="020F0502020204030204" pitchFamily="34" charset="0"/>
                <a:cs typeface="Times New Roman" panose="02020603050405020304" pitchFamily="18" charset="0"/>
              </a:rPr>
              <a:t>Learn about Safety Planning</a:t>
            </a:r>
          </a:p>
          <a:p>
            <a:pPr marL="742950" lvl="1" indent="-285750">
              <a:buFont typeface="Wingdings" panose="05000000000000000000" pitchFamily="2" charset="2"/>
              <a:buChar char="§"/>
            </a:pPr>
            <a:r>
              <a:rPr lang="en-US" sz="1400" b="1" dirty="0">
                <a:solidFill>
                  <a:schemeClr val="tx1">
                    <a:lumMod val="10000"/>
                  </a:schemeClr>
                </a:solidFill>
                <a:latin typeface="Calibri" panose="020F0502020204030204" pitchFamily="34" charset="0"/>
                <a:ea typeface="Calibri" panose="020F0502020204030204" pitchFamily="34" charset="0"/>
                <a:cs typeface="Times New Roman" panose="02020603050405020304" pitchFamily="18" charset="0"/>
                <a:hlinkClick r:id="rId3"/>
              </a:rPr>
              <a:t>Safety Snapshots: Safety Planning</a:t>
            </a:r>
            <a:endParaRPr lang="en-US" sz="1400" b="1" dirty="0">
              <a:solidFill>
                <a:schemeClr val="tx1">
                  <a:lumMod val="10000"/>
                </a:schemeClr>
              </a:solidFill>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Wingdings" panose="05000000000000000000" pitchFamily="2" charset="2"/>
              <a:buChar char="§"/>
            </a:pPr>
            <a:r>
              <a:rPr lang="en-US" sz="1400" b="1" dirty="0">
                <a:solidFill>
                  <a:schemeClr val="tx1">
                    <a:lumMod val="10000"/>
                  </a:schemeClr>
                </a:solidFill>
                <a:latin typeface="Calibri" panose="020F0502020204030204" pitchFamily="34" charset="0"/>
                <a:ea typeface="Calibri" panose="020F0502020204030204" pitchFamily="34" charset="0"/>
                <a:cs typeface="Times New Roman" panose="02020603050405020304" pitchFamily="18" charset="0"/>
                <a:hlinkClick r:id="rId4"/>
              </a:rPr>
              <a:t>Safety Snapshots: Safety Planning Example</a:t>
            </a:r>
            <a:endParaRPr lang="en-US" sz="1400" b="1" dirty="0">
              <a:solidFill>
                <a:schemeClr val="tx1">
                  <a:lumMod val="1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D2961D85-2177-4644-80CB-E17DACA2D04D}"/>
              </a:ext>
            </a:extLst>
          </p:cNvPr>
          <p:cNvSpPr/>
          <p:nvPr/>
        </p:nvSpPr>
        <p:spPr>
          <a:xfrm>
            <a:off x="6965427" y="2818973"/>
            <a:ext cx="4895849" cy="523220"/>
          </a:xfrm>
          <a:prstGeom prst="rect">
            <a:avLst/>
          </a:prstGeom>
          <a:solidFill>
            <a:schemeClr val="tx2">
              <a:lumMod val="20000"/>
              <a:lumOff val="80000"/>
            </a:schemeClr>
          </a:solidFill>
          <a:ln>
            <a:solidFill>
              <a:schemeClr val="tx2"/>
            </a:solidFill>
          </a:ln>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solidFill>
                  <a:schemeClr val="tx2">
                    <a:lumMod val="50000"/>
                  </a:schemeClr>
                </a:solidFill>
              </a:rPr>
              <a:t>Research &amp; Recommendations</a:t>
            </a:r>
          </a:p>
        </p:txBody>
      </p:sp>
      <p:sp>
        <p:nvSpPr>
          <p:cNvPr id="10" name="Rectangle 9">
            <a:extLst>
              <a:ext uri="{FF2B5EF4-FFF2-40B4-BE49-F238E27FC236}">
                <a16:creationId xmlns:a16="http://schemas.microsoft.com/office/drawing/2014/main" id="{0E1471B0-D29B-4CFE-836F-BBEEC1626906}"/>
              </a:ext>
            </a:extLst>
          </p:cNvPr>
          <p:cNvSpPr/>
          <p:nvPr/>
        </p:nvSpPr>
        <p:spPr>
          <a:xfrm>
            <a:off x="419100" y="1571086"/>
            <a:ext cx="11353800" cy="830997"/>
          </a:xfrm>
          <a:prstGeom prst="rect">
            <a:avLst/>
          </a:prstGeom>
        </p:spPr>
        <p:txBody>
          <a:bodyPr wrap="square">
            <a:spAutoFit/>
          </a:bodyPr>
          <a:lstStyle/>
          <a:p>
            <a:pPr algn="ctr"/>
            <a:r>
              <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Does your court system understand the difference between safety planning </a:t>
            </a:r>
          </a:p>
          <a:p>
            <a:pPr algn="ctr"/>
            <a:r>
              <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and case planning?</a:t>
            </a:r>
            <a:endParaRPr lang="en-US" sz="2400" b="1" dirty="0">
              <a:solidFill>
                <a:schemeClr val="tx1">
                  <a:lumMod val="10000"/>
                </a:schemeClr>
              </a:solidFill>
            </a:endParaRPr>
          </a:p>
        </p:txBody>
      </p:sp>
      <p:sp>
        <p:nvSpPr>
          <p:cNvPr id="11" name="Rectangle 10">
            <a:extLst>
              <a:ext uri="{FF2B5EF4-FFF2-40B4-BE49-F238E27FC236}">
                <a16:creationId xmlns:a16="http://schemas.microsoft.com/office/drawing/2014/main" id="{DBE50CFD-6C2F-4EB4-8EC9-E22685EAACCE}"/>
              </a:ext>
            </a:extLst>
          </p:cNvPr>
          <p:cNvSpPr/>
          <p:nvPr/>
        </p:nvSpPr>
        <p:spPr>
          <a:xfrm>
            <a:off x="304801" y="1562744"/>
            <a:ext cx="11582399" cy="830997"/>
          </a:xfrm>
          <a:prstGeom prst="rect">
            <a:avLst/>
          </a:prstGeom>
          <a:noFill/>
          <a:ln w="3810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12" name="Straight Connector 11">
            <a:extLst>
              <a:ext uri="{FF2B5EF4-FFF2-40B4-BE49-F238E27FC236}">
                <a16:creationId xmlns:a16="http://schemas.microsoft.com/office/drawing/2014/main" id="{6ECD35D4-8416-435A-8D8D-3DF9256D8D60}"/>
              </a:ext>
            </a:extLst>
          </p:cNvPr>
          <p:cNvCxnSpPr>
            <a:cxnSpLocks/>
            <a:endCxn id="11" idx="0"/>
          </p:cNvCxnSpPr>
          <p:nvPr/>
        </p:nvCxnSpPr>
        <p:spPr>
          <a:xfrm>
            <a:off x="6096000" y="1325563"/>
            <a:ext cx="1" cy="237181"/>
          </a:xfrm>
          <a:prstGeom prst="line">
            <a:avLst/>
          </a:prstGeom>
          <a:ln w="28575">
            <a:solidFill>
              <a:schemeClr val="accent4">
                <a:lumMod val="75000"/>
              </a:schemeClr>
            </a:solidFill>
            <a:prstDash val="sysDot"/>
          </a:ln>
        </p:spPr>
        <p:style>
          <a:lnRef idx="1">
            <a:schemeClr val="accent2"/>
          </a:lnRef>
          <a:fillRef idx="0">
            <a:schemeClr val="accent2"/>
          </a:fillRef>
          <a:effectRef idx="0">
            <a:schemeClr val="accent2"/>
          </a:effectRef>
          <a:fontRef idx="minor">
            <a:schemeClr val="tx1"/>
          </a:fontRef>
        </p:style>
      </p:cxnSp>
      <p:sp>
        <p:nvSpPr>
          <p:cNvPr id="13" name="Rectangle 12">
            <a:extLst>
              <a:ext uri="{FF2B5EF4-FFF2-40B4-BE49-F238E27FC236}">
                <a16:creationId xmlns:a16="http://schemas.microsoft.com/office/drawing/2014/main" id="{3BB92E7B-59AD-40A3-A9EC-41FA98FE6F3A}"/>
              </a:ext>
            </a:extLst>
          </p:cNvPr>
          <p:cNvSpPr/>
          <p:nvPr/>
        </p:nvSpPr>
        <p:spPr>
          <a:xfrm>
            <a:off x="228507" y="2818973"/>
            <a:ext cx="6343649" cy="523220"/>
          </a:xfrm>
          <a:prstGeom prst="rect">
            <a:avLst/>
          </a:prstGeom>
          <a:solidFill>
            <a:srgbClr val="FDFF97"/>
          </a:solidFill>
          <a:ln>
            <a:solidFill>
              <a:schemeClr val="tx2"/>
            </a:solidFill>
          </a:ln>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solidFill>
                  <a:schemeClr val="tx2">
                    <a:lumMod val="50000"/>
                  </a:schemeClr>
                </a:solidFill>
              </a:rPr>
              <a:t>Questions to Consider</a:t>
            </a:r>
          </a:p>
        </p:txBody>
      </p:sp>
    </p:spTree>
    <p:custDataLst>
      <p:tags r:id="rId1"/>
    </p:custDataLst>
    <p:extLst>
      <p:ext uri="{BB962C8B-B14F-4D97-AF65-F5344CB8AC3E}">
        <p14:creationId xmlns:p14="http://schemas.microsoft.com/office/powerpoint/2010/main" val="1278545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473B6FC-2D96-4862-9759-0FF6EC2B2DC2}"/>
              </a:ext>
            </a:extLst>
          </p:cNvPr>
          <p:cNvSpPr txBox="1">
            <a:spLocks/>
          </p:cNvSpPr>
          <p:nvPr/>
        </p:nvSpPr>
        <p:spPr>
          <a:xfrm>
            <a:off x="0" y="0"/>
            <a:ext cx="12192000" cy="1325563"/>
          </a:xfrm>
          <a:prstGeom prst="rect">
            <a:avLst/>
          </a:prstGeom>
          <a:solidFill>
            <a:srgbClr val="386D3C"/>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rPr>
              <a:t>Services:</a:t>
            </a:r>
          </a:p>
          <a:p>
            <a:r>
              <a:rPr lang="en-US" sz="3600" dirty="0">
                <a:solidFill>
                  <a:schemeClr val="bg1"/>
                </a:solidFill>
                <a:effectLst>
                  <a:outerShdw blurRad="38100" dist="38100" dir="2700000" algn="tl">
                    <a:srgbClr val="000000">
                      <a:alpha val="43137"/>
                    </a:srgbClr>
                  </a:outerShdw>
                </a:effectLst>
              </a:rPr>
              <a:t>Prevention Services</a:t>
            </a:r>
          </a:p>
        </p:txBody>
      </p:sp>
      <p:sp>
        <p:nvSpPr>
          <p:cNvPr id="7" name="Rectangle 6">
            <a:extLst>
              <a:ext uri="{FF2B5EF4-FFF2-40B4-BE49-F238E27FC236}">
                <a16:creationId xmlns:a16="http://schemas.microsoft.com/office/drawing/2014/main" id="{A877CD94-8949-4C0D-8EAC-2B81DFFAD509}"/>
              </a:ext>
            </a:extLst>
          </p:cNvPr>
          <p:cNvSpPr/>
          <p:nvPr/>
        </p:nvSpPr>
        <p:spPr>
          <a:xfrm>
            <a:off x="304800" y="1500292"/>
            <a:ext cx="11582399" cy="830997"/>
          </a:xfrm>
          <a:prstGeom prst="rect">
            <a:avLst/>
          </a:prstGeom>
          <a:noFill/>
          <a:ln w="38100">
            <a:solidFill>
              <a:srgbClr val="386D3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8" name="Straight Connector 7">
            <a:extLst>
              <a:ext uri="{FF2B5EF4-FFF2-40B4-BE49-F238E27FC236}">
                <a16:creationId xmlns:a16="http://schemas.microsoft.com/office/drawing/2014/main" id="{1BDBB672-AEFD-40B5-8FA9-1518B9AF894F}"/>
              </a:ext>
            </a:extLst>
          </p:cNvPr>
          <p:cNvCxnSpPr>
            <a:cxnSpLocks/>
            <a:endCxn id="7" idx="0"/>
          </p:cNvCxnSpPr>
          <p:nvPr/>
        </p:nvCxnSpPr>
        <p:spPr>
          <a:xfrm>
            <a:off x="6095999" y="1263111"/>
            <a:ext cx="1" cy="237181"/>
          </a:xfrm>
          <a:prstGeom prst="line">
            <a:avLst/>
          </a:prstGeom>
          <a:ln w="28575">
            <a:solidFill>
              <a:srgbClr val="386D3C"/>
            </a:solidFill>
            <a:prstDash val="sysDot"/>
          </a:ln>
        </p:spPr>
        <p:style>
          <a:lnRef idx="1">
            <a:schemeClr val="accent2"/>
          </a:lnRef>
          <a:fillRef idx="0">
            <a:schemeClr val="accent2"/>
          </a:fillRef>
          <a:effectRef idx="0">
            <a:schemeClr val="accent2"/>
          </a:effectRef>
          <a:fontRef idx="minor">
            <a:schemeClr val="tx1"/>
          </a:fontRef>
        </p:style>
      </p:cxnSp>
      <p:sp>
        <p:nvSpPr>
          <p:cNvPr id="3" name="Rectangle 2">
            <a:extLst>
              <a:ext uri="{FF2B5EF4-FFF2-40B4-BE49-F238E27FC236}">
                <a16:creationId xmlns:a16="http://schemas.microsoft.com/office/drawing/2014/main" id="{DD7A570D-2070-46CD-923F-16BD175ADA4F}"/>
              </a:ext>
            </a:extLst>
          </p:cNvPr>
          <p:cNvSpPr/>
          <p:nvPr/>
        </p:nvSpPr>
        <p:spPr>
          <a:xfrm>
            <a:off x="2133600" y="1496704"/>
            <a:ext cx="8458200" cy="830997"/>
          </a:xfrm>
          <a:prstGeom prst="rect">
            <a:avLst/>
          </a:prstGeom>
          <a:ln>
            <a:noFill/>
          </a:ln>
        </p:spPr>
        <p:txBody>
          <a:bodyPr wrap="square">
            <a:spAutoFit/>
          </a:bodyPr>
          <a:lstStyle/>
          <a:p>
            <a:pPr algn="ctr"/>
            <a:r>
              <a:rPr lang="en-US" sz="2400" b="1" dirty="0">
                <a:solidFill>
                  <a:schemeClr val="tx2"/>
                </a:solidFill>
              </a:rPr>
              <a:t>What prevention services are available and accessible to families in your community?</a:t>
            </a:r>
          </a:p>
        </p:txBody>
      </p:sp>
      <p:sp>
        <p:nvSpPr>
          <p:cNvPr id="4" name="Rectangle 3">
            <a:extLst>
              <a:ext uri="{FF2B5EF4-FFF2-40B4-BE49-F238E27FC236}">
                <a16:creationId xmlns:a16="http://schemas.microsoft.com/office/drawing/2014/main" id="{A85AC244-BE16-4E29-84DA-1D0885F00A53}"/>
              </a:ext>
            </a:extLst>
          </p:cNvPr>
          <p:cNvSpPr/>
          <p:nvPr/>
        </p:nvSpPr>
        <p:spPr>
          <a:xfrm>
            <a:off x="304800" y="3075417"/>
            <a:ext cx="6019894" cy="3389133"/>
          </a:xfrm>
          <a:prstGeom prst="rect">
            <a:avLst/>
          </a:prstGeom>
          <a:solidFill>
            <a:srgbClr val="FEFFC5"/>
          </a:solidFill>
          <a:ln>
            <a:solidFill>
              <a:schemeClr val="tx2">
                <a:lumMod val="50000"/>
              </a:schemeClr>
            </a:solidFill>
          </a:ln>
        </p:spPr>
        <p:txBody>
          <a:bodyPr wrap="square">
            <a:spAutoFit/>
          </a:bodyPr>
          <a:lstStyle/>
          <a:p>
            <a:pPr marL="285750" indent="-285750">
              <a:lnSpc>
                <a:spcPct val="107000"/>
              </a:lnSpc>
              <a:spcAft>
                <a:spcPts val="800"/>
              </a:spcAft>
              <a:buFont typeface="Wingdings" panose="05000000000000000000" pitchFamily="2" charset="2"/>
              <a:buChar char="q"/>
            </a:pPr>
            <a:r>
              <a:rPr lang="en-US" sz="1600" dirty="0">
                <a:solidFill>
                  <a:schemeClr val="tx2"/>
                </a:solidFill>
                <a:latin typeface="Calibri" panose="020F0502020204030204" pitchFamily="34" charset="0"/>
                <a:ea typeface="Calibri" panose="020F0502020204030204" pitchFamily="34" charset="0"/>
                <a:cs typeface="Times New Roman" panose="02020603050405020304" pitchFamily="18" charset="0"/>
              </a:rPr>
              <a:t>What prevention services are available to families in your court community? </a:t>
            </a:r>
            <a:r>
              <a:rPr lang="en-US" sz="1600" dirty="0">
                <a:solidFill>
                  <a:schemeClr val="tx2"/>
                </a:solidFill>
              </a:rPr>
              <a:t>How is this information updated and shared?</a:t>
            </a:r>
            <a:endParaRPr lang="en-US" sz="16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q"/>
            </a:pPr>
            <a:r>
              <a:rPr lang="en-US" sz="1600" dirty="0">
                <a:solidFill>
                  <a:schemeClr val="tx2"/>
                </a:solidFill>
                <a:latin typeface="Calibri" panose="020F0502020204030204" pitchFamily="34" charset="0"/>
                <a:ea typeface="Calibri" panose="020F0502020204030204" pitchFamily="34" charset="0"/>
                <a:cs typeface="Times New Roman" panose="02020603050405020304" pitchFamily="18" charset="0"/>
              </a:rPr>
              <a:t>Which prevention services in your court community are contracted with DCYF? Which are not contracted with DCYF?</a:t>
            </a:r>
          </a:p>
          <a:p>
            <a:pPr marL="285750" indent="-285750">
              <a:lnSpc>
                <a:spcPct val="107000"/>
              </a:lnSpc>
              <a:spcAft>
                <a:spcPts val="800"/>
              </a:spcAft>
              <a:buFont typeface="Wingdings" panose="05000000000000000000" pitchFamily="2" charset="2"/>
              <a:buChar char="q"/>
            </a:pPr>
            <a:r>
              <a:rPr lang="en-US" sz="1600" dirty="0">
                <a:solidFill>
                  <a:schemeClr val="tx2"/>
                </a:solidFill>
                <a:latin typeface="Calibri" panose="020F0502020204030204" pitchFamily="34" charset="0"/>
                <a:ea typeface="Calibri" panose="020F0502020204030204" pitchFamily="34" charset="0"/>
                <a:cs typeface="Times New Roman" panose="02020603050405020304" pitchFamily="18" charset="0"/>
              </a:rPr>
              <a:t>What is the availability of culturally appropriate prevention resources in your court community to serve populations disproportionately impacted by the child welfare system?</a:t>
            </a:r>
          </a:p>
          <a:p>
            <a:pPr marL="285750" indent="-285750">
              <a:lnSpc>
                <a:spcPct val="107000"/>
              </a:lnSpc>
              <a:spcAft>
                <a:spcPts val="800"/>
              </a:spcAft>
              <a:buFont typeface="Wingdings" panose="05000000000000000000" pitchFamily="2" charset="2"/>
              <a:buChar char="q"/>
            </a:pPr>
            <a:r>
              <a:rPr lang="en-US" sz="1600" dirty="0">
                <a:solidFill>
                  <a:schemeClr val="tx2"/>
                </a:solidFill>
                <a:latin typeface="Calibri" panose="020F0502020204030204" pitchFamily="34" charset="0"/>
                <a:ea typeface="Calibri" panose="020F0502020204030204" pitchFamily="34" charset="0"/>
                <a:cs typeface="Times New Roman" panose="02020603050405020304" pitchFamily="18" charset="0"/>
              </a:rPr>
              <a:t>Are there resources guides available and accessible on what prevention services are available in your community?</a:t>
            </a:r>
          </a:p>
          <a:p>
            <a:pPr marL="285750" indent="-285750">
              <a:lnSpc>
                <a:spcPct val="107000"/>
              </a:lnSpc>
              <a:spcAft>
                <a:spcPts val="800"/>
              </a:spcAft>
              <a:buFont typeface="Wingdings" panose="05000000000000000000" pitchFamily="2" charset="2"/>
              <a:buChar char="q"/>
            </a:pPr>
            <a:r>
              <a:rPr lang="en-US" sz="1600" dirty="0">
                <a:solidFill>
                  <a:schemeClr val="tx2"/>
                </a:solidFill>
                <a:latin typeface="Calibri" panose="020F0502020204030204" pitchFamily="34" charset="0"/>
                <a:ea typeface="Calibri" panose="020F0502020204030204" pitchFamily="34" charset="0"/>
                <a:cs typeface="Times New Roman" panose="02020603050405020304" pitchFamily="18" charset="0"/>
              </a:rPr>
              <a:t> Does the </a:t>
            </a:r>
            <a:r>
              <a:rPr lang="en-US" sz="1600" u="sng" dirty="0">
                <a:solidFill>
                  <a:schemeClr val="tx2"/>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Parent-Child Assistance Program (PCAP</a:t>
            </a:r>
            <a:r>
              <a:rPr lang="en-US" sz="1600" dirty="0">
                <a:solidFill>
                  <a:schemeClr val="tx2"/>
                </a:solidFill>
                <a:latin typeface="Calibri" panose="020F0502020204030204" pitchFamily="34" charset="0"/>
                <a:ea typeface="Calibri" panose="020F0502020204030204" pitchFamily="34" charset="0"/>
                <a:cs typeface="Times New Roman" panose="02020603050405020304" pitchFamily="18" charset="0"/>
              </a:rPr>
              <a:t>) operate in your court community?</a:t>
            </a:r>
          </a:p>
        </p:txBody>
      </p:sp>
      <p:sp>
        <p:nvSpPr>
          <p:cNvPr id="9" name="Rectangle 8">
            <a:extLst>
              <a:ext uri="{FF2B5EF4-FFF2-40B4-BE49-F238E27FC236}">
                <a16:creationId xmlns:a16="http://schemas.microsoft.com/office/drawing/2014/main" id="{BC6D8BA4-DE87-4FBB-B4FD-862FF7678EE1}"/>
              </a:ext>
            </a:extLst>
          </p:cNvPr>
          <p:cNvSpPr/>
          <p:nvPr/>
        </p:nvSpPr>
        <p:spPr>
          <a:xfrm>
            <a:off x="304800" y="2554115"/>
            <a:ext cx="6019894" cy="523220"/>
          </a:xfrm>
          <a:prstGeom prst="rect">
            <a:avLst/>
          </a:prstGeom>
          <a:solidFill>
            <a:srgbClr val="FDFF97"/>
          </a:solidFill>
          <a:ln>
            <a:solidFill>
              <a:schemeClr val="tx2"/>
            </a:solidFill>
          </a:ln>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solidFill>
                  <a:schemeClr val="tx2">
                    <a:lumMod val="50000"/>
                  </a:schemeClr>
                </a:solidFill>
              </a:rPr>
              <a:t>Questions to Consider</a:t>
            </a:r>
          </a:p>
        </p:txBody>
      </p:sp>
      <p:sp>
        <p:nvSpPr>
          <p:cNvPr id="10" name="Rectangle 9">
            <a:extLst>
              <a:ext uri="{FF2B5EF4-FFF2-40B4-BE49-F238E27FC236}">
                <a16:creationId xmlns:a16="http://schemas.microsoft.com/office/drawing/2014/main" id="{D7F12483-FBE2-4A19-8EFD-49947ADDA97A}"/>
              </a:ext>
            </a:extLst>
          </p:cNvPr>
          <p:cNvSpPr/>
          <p:nvPr/>
        </p:nvSpPr>
        <p:spPr>
          <a:xfrm>
            <a:off x="6858000" y="3075417"/>
            <a:ext cx="4895849" cy="147732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285750" indent="-285750">
              <a:buFont typeface="Wingdings" panose="05000000000000000000" pitchFamily="2" charset="2"/>
              <a:buChar char="q"/>
            </a:pPr>
            <a:r>
              <a:rPr lang="en-US" sz="15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Prevention Services Definition:</a:t>
            </a:r>
            <a:r>
              <a:rPr lang="en-US" sz="1500" b="1" dirty="0">
                <a:latin typeface="Calibri" panose="020F0502020204030204" pitchFamily="34" charset="0"/>
                <a:ea typeface="Calibri" panose="020F0502020204030204" pitchFamily="34" charset="0"/>
                <a:cs typeface="Times New Roman" panose="02020603050405020304" pitchFamily="18" charset="0"/>
              </a:rPr>
              <a:t> </a:t>
            </a:r>
            <a:r>
              <a:rPr lang="en-US" sz="1500" dirty="0">
                <a:solidFill>
                  <a:schemeClr val="tx2"/>
                </a:solidFill>
                <a:latin typeface="Calibri" panose="020F0502020204030204" pitchFamily="34" charset="0"/>
                <a:ea typeface="Calibri" panose="020F0502020204030204" pitchFamily="34" charset="0"/>
                <a:cs typeface="Times New Roman" panose="02020603050405020304" pitchFamily="18" charset="0"/>
              </a:rPr>
              <a:t>means preservation services, as defined </a:t>
            </a:r>
            <a:r>
              <a:rPr lang="en-US" sz="15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in chapter 74.14C RCW</a:t>
            </a:r>
            <a:r>
              <a:rPr lang="en-US" sz="1500" dirty="0">
                <a:latin typeface="Calibri" panose="020F0502020204030204" pitchFamily="34" charset="0"/>
                <a:ea typeface="Calibri" panose="020F0502020204030204" pitchFamily="34" charset="0"/>
                <a:cs typeface="Times New Roman" panose="02020603050405020304" pitchFamily="18" charset="0"/>
              </a:rPr>
              <a:t>, </a:t>
            </a:r>
            <a:r>
              <a:rPr lang="en-US" sz="1500" dirty="0">
                <a:solidFill>
                  <a:schemeClr val="tx2"/>
                </a:solidFill>
                <a:latin typeface="Calibri" panose="020F0502020204030204" pitchFamily="34" charset="0"/>
                <a:ea typeface="Calibri" panose="020F0502020204030204" pitchFamily="34" charset="0"/>
                <a:cs typeface="Times New Roman" panose="02020603050405020304" pitchFamily="18" charset="0"/>
              </a:rPr>
              <a:t>and other reasonably available services, including housing assistance, capable of preventing the need for out-of-home placement while protecting the child. </a:t>
            </a:r>
            <a:r>
              <a:rPr lang="en-US" sz="15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ction="ppaction://hlinkfile"/>
              </a:rPr>
              <a:t>RCW 13.34.030(21)</a:t>
            </a:r>
            <a:endParaRPr lang="en-US" sz="15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DC5C1950-90B4-4184-9F2E-6EB54041A25F}"/>
              </a:ext>
            </a:extLst>
          </p:cNvPr>
          <p:cNvSpPr/>
          <p:nvPr/>
        </p:nvSpPr>
        <p:spPr>
          <a:xfrm>
            <a:off x="6858000" y="2554115"/>
            <a:ext cx="4895849" cy="523220"/>
          </a:xfrm>
          <a:prstGeom prst="rect">
            <a:avLst/>
          </a:prstGeom>
          <a:solidFill>
            <a:schemeClr val="tx2">
              <a:lumMod val="20000"/>
              <a:lumOff val="80000"/>
            </a:schemeClr>
          </a:solidFill>
          <a:ln>
            <a:solidFill>
              <a:schemeClr val="tx2"/>
            </a:solidFill>
          </a:ln>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solidFill>
                  <a:schemeClr val="tx2">
                    <a:lumMod val="50000"/>
                  </a:schemeClr>
                </a:solidFill>
              </a:rPr>
              <a:t>Research &amp; Recommendations</a:t>
            </a:r>
          </a:p>
        </p:txBody>
      </p:sp>
    </p:spTree>
    <p:custDataLst>
      <p:tags r:id="rId1"/>
    </p:custDataLst>
    <p:extLst>
      <p:ext uri="{BB962C8B-B14F-4D97-AF65-F5344CB8AC3E}">
        <p14:creationId xmlns:p14="http://schemas.microsoft.com/office/powerpoint/2010/main" val="2371564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473B6FC-2D96-4862-9759-0FF6EC2B2DC2}"/>
              </a:ext>
            </a:extLst>
          </p:cNvPr>
          <p:cNvSpPr txBox="1">
            <a:spLocks/>
          </p:cNvSpPr>
          <p:nvPr/>
        </p:nvSpPr>
        <p:spPr>
          <a:xfrm>
            <a:off x="0" y="0"/>
            <a:ext cx="12192000" cy="1325563"/>
          </a:xfrm>
          <a:prstGeom prst="rect">
            <a:avLst/>
          </a:prstGeom>
          <a:solidFill>
            <a:srgbClr val="386D3C"/>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rPr>
              <a:t>Services:</a:t>
            </a:r>
          </a:p>
          <a:p>
            <a:r>
              <a:rPr lang="en-US" sz="3600" dirty="0">
                <a:solidFill>
                  <a:schemeClr val="bg1"/>
                </a:solidFill>
                <a:effectLst>
                  <a:outerShdw blurRad="38100" dist="38100" dir="2700000" algn="tl">
                    <a:srgbClr val="000000">
                      <a:alpha val="43137"/>
                    </a:srgbClr>
                  </a:outerShdw>
                </a:effectLst>
              </a:rPr>
              <a:t>Housing Assistance</a:t>
            </a:r>
          </a:p>
        </p:txBody>
      </p:sp>
      <p:sp>
        <p:nvSpPr>
          <p:cNvPr id="4" name="Rectangle 3">
            <a:extLst>
              <a:ext uri="{FF2B5EF4-FFF2-40B4-BE49-F238E27FC236}">
                <a16:creationId xmlns:a16="http://schemas.microsoft.com/office/drawing/2014/main" id="{A20FF5D2-2A74-4D4F-8CAF-B2BB611CC91D}"/>
              </a:ext>
            </a:extLst>
          </p:cNvPr>
          <p:cNvSpPr/>
          <p:nvPr/>
        </p:nvSpPr>
        <p:spPr>
          <a:xfrm>
            <a:off x="304800" y="1500292"/>
            <a:ext cx="11582399" cy="830997"/>
          </a:xfrm>
          <a:prstGeom prst="rect">
            <a:avLst/>
          </a:prstGeom>
          <a:noFill/>
          <a:ln w="38100">
            <a:solidFill>
              <a:srgbClr val="386D3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 name="Straight Connector 5">
            <a:extLst>
              <a:ext uri="{FF2B5EF4-FFF2-40B4-BE49-F238E27FC236}">
                <a16:creationId xmlns:a16="http://schemas.microsoft.com/office/drawing/2014/main" id="{5C3C3D61-001C-4A2B-AE79-718F9D05FD82}"/>
              </a:ext>
            </a:extLst>
          </p:cNvPr>
          <p:cNvCxnSpPr>
            <a:cxnSpLocks/>
            <a:endCxn id="4" idx="0"/>
          </p:cNvCxnSpPr>
          <p:nvPr/>
        </p:nvCxnSpPr>
        <p:spPr>
          <a:xfrm>
            <a:off x="6095999" y="1263111"/>
            <a:ext cx="1" cy="237181"/>
          </a:xfrm>
          <a:prstGeom prst="line">
            <a:avLst/>
          </a:prstGeom>
          <a:ln w="28575">
            <a:solidFill>
              <a:srgbClr val="386D3C"/>
            </a:solidFill>
            <a:prstDash val="sysDot"/>
          </a:ln>
        </p:spPr>
        <p:style>
          <a:lnRef idx="1">
            <a:schemeClr val="accent2"/>
          </a:lnRef>
          <a:fillRef idx="0">
            <a:schemeClr val="accent2"/>
          </a:fillRef>
          <a:effectRef idx="0">
            <a:schemeClr val="accent2"/>
          </a:effectRef>
          <a:fontRef idx="minor">
            <a:schemeClr val="tx1"/>
          </a:fontRef>
        </p:style>
      </p:cxnSp>
      <p:sp>
        <p:nvSpPr>
          <p:cNvPr id="8" name="Rectangle 7">
            <a:extLst>
              <a:ext uri="{FF2B5EF4-FFF2-40B4-BE49-F238E27FC236}">
                <a16:creationId xmlns:a16="http://schemas.microsoft.com/office/drawing/2014/main" id="{4A2D7726-FF36-4707-B517-B5F950858383}"/>
              </a:ext>
            </a:extLst>
          </p:cNvPr>
          <p:cNvSpPr/>
          <p:nvPr/>
        </p:nvSpPr>
        <p:spPr>
          <a:xfrm>
            <a:off x="228601" y="1630819"/>
            <a:ext cx="11658598" cy="461665"/>
          </a:xfrm>
          <a:prstGeom prst="rect">
            <a:avLst/>
          </a:prstGeom>
        </p:spPr>
        <p:txBody>
          <a:bodyPr wrap="square">
            <a:spAutoFit/>
          </a:bodyPr>
          <a:lstStyle/>
          <a:p>
            <a:pPr algn="ctr"/>
            <a:r>
              <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What housing assistance programs are available to families to your court community?</a:t>
            </a:r>
            <a:endParaRPr lang="en-US" sz="2400" b="1" dirty="0">
              <a:solidFill>
                <a:schemeClr val="tx2"/>
              </a:solidFill>
            </a:endParaRPr>
          </a:p>
        </p:txBody>
      </p:sp>
      <p:sp>
        <p:nvSpPr>
          <p:cNvPr id="9" name="Rectangle 8">
            <a:extLst>
              <a:ext uri="{FF2B5EF4-FFF2-40B4-BE49-F238E27FC236}">
                <a16:creationId xmlns:a16="http://schemas.microsoft.com/office/drawing/2014/main" id="{9298737F-7084-453D-AD0E-2740877743A8}"/>
              </a:ext>
            </a:extLst>
          </p:cNvPr>
          <p:cNvSpPr/>
          <p:nvPr/>
        </p:nvSpPr>
        <p:spPr>
          <a:xfrm>
            <a:off x="304800" y="3075417"/>
            <a:ext cx="6019894" cy="3389133"/>
          </a:xfrm>
          <a:prstGeom prst="rect">
            <a:avLst/>
          </a:prstGeom>
          <a:solidFill>
            <a:srgbClr val="FEFFC5"/>
          </a:solidFill>
          <a:ln>
            <a:solidFill>
              <a:schemeClr val="tx2">
                <a:lumMod val="50000"/>
              </a:schemeClr>
            </a:solidFill>
          </a:ln>
        </p:spPr>
        <p:txBody>
          <a:bodyPr wrap="square">
            <a:spAutoFit/>
          </a:bodyPr>
          <a:lstStyle/>
          <a:p>
            <a:pPr marL="285750" indent="-285750">
              <a:lnSpc>
                <a:spcPct val="107000"/>
              </a:lnSpc>
              <a:spcAft>
                <a:spcPts val="800"/>
              </a:spcAft>
              <a:buFont typeface="Wingdings" panose="05000000000000000000" pitchFamily="2" charset="2"/>
              <a:buChar char="q"/>
            </a:pPr>
            <a:r>
              <a:rPr lang="en-US" sz="1600" dirty="0">
                <a:solidFill>
                  <a:schemeClr val="tx2"/>
                </a:solidFill>
                <a:ea typeface="Calibri" panose="020F0502020204030204" pitchFamily="34" charset="0"/>
                <a:cs typeface="Times New Roman" panose="02020603050405020304" pitchFamily="18" charset="0"/>
              </a:rPr>
              <a:t>What types of assistance to support housing exist in your court community?</a:t>
            </a:r>
          </a:p>
          <a:p>
            <a:pPr marL="285750" indent="-285750">
              <a:lnSpc>
                <a:spcPct val="107000"/>
              </a:lnSpc>
              <a:spcAft>
                <a:spcPts val="800"/>
              </a:spcAft>
              <a:buFont typeface="Wingdings" panose="05000000000000000000" pitchFamily="2" charset="2"/>
              <a:buChar char="q"/>
            </a:pPr>
            <a:r>
              <a:rPr lang="en-US" sz="1600" dirty="0">
                <a:solidFill>
                  <a:schemeClr val="tx2"/>
                </a:solidFill>
                <a:ea typeface="Calibri" panose="020F0502020204030204" pitchFamily="34" charset="0"/>
                <a:cs typeface="Times New Roman" panose="02020603050405020304" pitchFamily="18" charset="0"/>
              </a:rPr>
              <a:t>What is your court system’s current practice for parents getting DCYF letter stating intent to return home?</a:t>
            </a:r>
          </a:p>
          <a:p>
            <a:pPr marL="285750" indent="-285750">
              <a:lnSpc>
                <a:spcPct val="107000"/>
              </a:lnSpc>
              <a:spcAft>
                <a:spcPts val="800"/>
              </a:spcAft>
              <a:buFont typeface="Wingdings" panose="05000000000000000000" pitchFamily="2" charset="2"/>
              <a:buChar char="q"/>
            </a:pPr>
            <a:r>
              <a:rPr lang="en-US" sz="1600" dirty="0">
                <a:solidFill>
                  <a:schemeClr val="tx2"/>
                </a:solidFill>
                <a:ea typeface="Calibri" panose="020F0502020204030204" pitchFamily="34" charset="0"/>
                <a:cs typeface="Times New Roman" panose="02020603050405020304" pitchFamily="18" charset="0"/>
              </a:rPr>
              <a:t>Are Family Unification Program (FUP) vouchers available to your court community in 2023? If not, consider </a:t>
            </a:r>
            <a:r>
              <a:rPr lang="en-US" sz="1600" u="sng" dirty="0">
                <a:solidFill>
                  <a:srgbClr val="0563C1"/>
                </a:solidFill>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connecting with your local PHA</a:t>
            </a:r>
            <a:r>
              <a:rPr lang="en-US" sz="1600" dirty="0">
                <a:ea typeface="Calibri" panose="020F0502020204030204" pitchFamily="34" charset="0"/>
                <a:cs typeface="Times New Roman" panose="02020603050405020304" pitchFamily="18" charset="0"/>
              </a:rPr>
              <a:t> </a:t>
            </a:r>
            <a:r>
              <a:rPr lang="en-US" sz="1600" dirty="0">
                <a:solidFill>
                  <a:schemeClr val="tx2"/>
                </a:solidFill>
                <a:ea typeface="Calibri" panose="020F0502020204030204" pitchFamily="34" charset="0"/>
                <a:cs typeface="Times New Roman" panose="02020603050405020304" pitchFamily="18" charset="0"/>
              </a:rPr>
              <a:t>to see if they are considering applying in 2023.</a:t>
            </a:r>
          </a:p>
          <a:p>
            <a:pPr marL="285750" indent="-285750">
              <a:lnSpc>
                <a:spcPct val="107000"/>
              </a:lnSpc>
              <a:spcAft>
                <a:spcPts val="800"/>
              </a:spcAft>
              <a:buFont typeface="Wingdings" panose="05000000000000000000" pitchFamily="2" charset="2"/>
              <a:buChar char="q"/>
            </a:pPr>
            <a:r>
              <a:rPr lang="en-US" sz="1600" dirty="0">
                <a:solidFill>
                  <a:schemeClr val="tx2"/>
                </a:solidFill>
                <a:ea typeface="Calibri" panose="020F0502020204030204" pitchFamily="34" charset="0"/>
                <a:cs typeface="Times New Roman" panose="02020603050405020304" pitchFamily="18" charset="0"/>
              </a:rPr>
              <a:t>Does your court system involve OPD Social Service Workers at the Shelter Care Hearing?</a:t>
            </a:r>
          </a:p>
          <a:p>
            <a:pPr marL="285750" indent="-285750">
              <a:lnSpc>
                <a:spcPct val="107000"/>
              </a:lnSpc>
              <a:spcAft>
                <a:spcPts val="800"/>
              </a:spcAft>
              <a:buFont typeface="Wingdings" panose="05000000000000000000" pitchFamily="2" charset="2"/>
              <a:buChar char="q"/>
            </a:pPr>
            <a:r>
              <a:rPr lang="en-US" sz="1600" dirty="0">
                <a:solidFill>
                  <a:schemeClr val="tx2"/>
                </a:solidFill>
              </a:rPr>
              <a:t>What is available to parents who are nearing a trial return home to assist with housing and resources?</a:t>
            </a:r>
          </a:p>
        </p:txBody>
      </p:sp>
      <p:sp>
        <p:nvSpPr>
          <p:cNvPr id="10" name="Rectangle 9">
            <a:extLst>
              <a:ext uri="{FF2B5EF4-FFF2-40B4-BE49-F238E27FC236}">
                <a16:creationId xmlns:a16="http://schemas.microsoft.com/office/drawing/2014/main" id="{7C72126B-FAF7-4544-86C1-5A227BD71D7C}"/>
              </a:ext>
            </a:extLst>
          </p:cNvPr>
          <p:cNvSpPr/>
          <p:nvPr/>
        </p:nvSpPr>
        <p:spPr>
          <a:xfrm>
            <a:off x="304800" y="2554115"/>
            <a:ext cx="6019894" cy="523220"/>
          </a:xfrm>
          <a:prstGeom prst="rect">
            <a:avLst/>
          </a:prstGeom>
          <a:solidFill>
            <a:srgbClr val="FDFF97"/>
          </a:solidFill>
          <a:ln>
            <a:solidFill>
              <a:schemeClr val="tx2"/>
            </a:solidFill>
          </a:ln>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solidFill>
                  <a:schemeClr val="tx2">
                    <a:lumMod val="50000"/>
                  </a:schemeClr>
                </a:solidFill>
              </a:rPr>
              <a:t>Questions to Consider</a:t>
            </a:r>
          </a:p>
        </p:txBody>
      </p:sp>
      <p:sp>
        <p:nvSpPr>
          <p:cNvPr id="11" name="Rectangle 10">
            <a:extLst>
              <a:ext uri="{FF2B5EF4-FFF2-40B4-BE49-F238E27FC236}">
                <a16:creationId xmlns:a16="http://schemas.microsoft.com/office/drawing/2014/main" id="{601CB512-576B-4415-ABF1-93B5C8756E6F}"/>
              </a:ext>
            </a:extLst>
          </p:cNvPr>
          <p:cNvSpPr/>
          <p:nvPr/>
        </p:nvSpPr>
        <p:spPr>
          <a:xfrm>
            <a:off x="6858000" y="3075417"/>
            <a:ext cx="4895849" cy="3508653"/>
          </a:xfrm>
          <a:prstGeom prst="rect">
            <a:avLst/>
          </a:prstGeom>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285750" indent="-285750">
              <a:spcAft>
                <a:spcPts val="1200"/>
              </a:spcAft>
              <a:buFont typeface="Wingdings" panose="05000000000000000000" pitchFamily="2" charset="2"/>
              <a:buChar char="q"/>
            </a:pPr>
            <a:r>
              <a:rPr lang="en-US" sz="1600" u="sng" dirty="0">
                <a:solidFill>
                  <a:schemeClr val="tx2"/>
                </a:solidFill>
                <a:ea typeface="Calibri" panose="020F0502020204030204" pitchFamily="34" charset="0"/>
                <a:cs typeface="Times New Roman" panose="02020603050405020304" pitchFamily="18" charset="0"/>
                <a:hlinkClick r:id="rId3"/>
              </a:rPr>
              <a:t>Find Your Local Public </a:t>
            </a:r>
            <a:r>
              <a:rPr lang="en-US" sz="1600" u="sng" dirty="0">
                <a:solidFill>
                  <a:srgbClr val="0563C1"/>
                </a:solidFill>
                <a:ea typeface="Calibri" panose="020F0502020204030204" pitchFamily="34" charset="0"/>
                <a:cs typeface="Times New Roman" panose="02020603050405020304" pitchFamily="18" charset="0"/>
                <a:hlinkClick r:id="rId3"/>
              </a:rPr>
              <a:t>Housing Agency (PHA)</a:t>
            </a:r>
            <a:r>
              <a:rPr lang="en-US" sz="1600" dirty="0">
                <a:solidFill>
                  <a:schemeClr val="tx2"/>
                </a:solidFill>
                <a:ea typeface="Calibri" panose="020F0502020204030204" pitchFamily="34" charset="0"/>
                <a:cs typeface="Times New Roman" panose="02020603050405020304" pitchFamily="18" charset="0"/>
                <a:hlinkClick r:id="rId3"/>
              </a:rPr>
              <a:t>: </a:t>
            </a:r>
            <a:r>
              <a:rPr lang="en-US" sz="1600" dirty="0">
                <a:solidFill>
                  <a:schemeClr val="tx2"/>
                </a:solidFill>
                <a:ea typeface="Calibri" panose="020F0502020204030204" pitchFamily="34" charset="0"/>
                <a:cs typeface="Times New Roman" panose="02020603050405020304" pitchFamily="18" charset="0"/>
              </a:rPr>
              <a:t>Contact information for PHAs in Washington.</a:t>
            </a:r>
          </a:p>
          <a:p>
            <a:pPr marL="285750" indent="-285750">
              <a:spcAft>
                <a:spcPts val="1200"/>
              </a:spcAft>
              <a:buFont typeface="Wingdings" panose="05000000000000000000" pitchFamily="2" charset="2"/>
              <a:buChar char="q"/>
            </a:pPr>
            <a:r>
              <a:rPr lang="en-US" sz="1600" u="sng" dirty="0">
                <a:solidFill>
                  <a:schemeClr val="tx2"/>
                </a:solidFill>
                <a:hlinkClick r:id="rId4"/>
              </a:rPr>
              <a:t>Family Unification Program (FUP)</a:t>
            </a:r>
            <a:r>
              <a:rPr lang="en-US" sz="1600" dirty="0">
                <a:solidFill>
                  <a:schemeClr val="tx2"/>
                </a:solidFill>
                <a:hlinkClick r:id="rId4"/>
              </a:rPr>
              <a:t> </a:t>
            </a:r>
            <a:r>
              <a:rPr lang="en-US" sz="1600" dirty="0">
                <a:solidFill>
                  <a:schemeClr val="tx2"/>
                </a:solidFill>
              </a:rPr>
              <a:t>is a program for families who's lack of adequate housing is a primary factor in out-of-home care of a child. The Department of Housing and Urban Development  intends to publish the application and </a:t>
            </a:r>
            <a:r>
              <a:rPr lang="en-US" sz="1600" u="sng" dirty="0">
                <a:hlinkClick r:id="rId5"/>
              </a:rPr>
              <a:t>allow submission in March of 2023.</a:t>
            </a:r>
            <a:endParaRPr lang="en-US" sz="1600" u="sng" dirty="0"/>
          </a:p>
          <a:p>
            <a:pPr marL="285750" indent="-285750">
              <a:spcAft>
                <a:spcPts val="1200"/>
              </a:spcAft>
              <a:buFont typeface="Wingdings" panose="05000000000000000000" pitchFamily="2" charset="2"/>
              <a:buChar char="q"/>
            </a:pPr>
            <a:r>
              <a:rPr lang="en-US" sz="1600" dirty="0">
                <a:solidFill>
                  <a:schemeClr val="tx2"/>
                </a:solidFill>
              </a:rPr>
              <a:t>Consider if permanent plans could be accepted as “intent to return” letters for housing assistance.</a:t>
            </a:r>
          </a:p>
          <a:p>
            <a:pPr marL="285750" indent="-285750">
              <a:spcAft>
                <a:spcPts val="1200"/>
              </a:spcAft>
              <a:buFont typeface="Wingdings" panose="05000000000000000000" pitchFamily="2" charset="2"/>
              <a:buChar char="q"/>
            </a:pPr>
            <a:r>
              <a:rPr lang="en-US" sz="1600" dirty="0">
                <a:solidFill>
                  <a:schemeClr val="tx2"/>
                </a:solidFill>
              </a:rPr>
              <a:t>Involve OPD Social Service Workers and parent allies (</a:t>
            </a:r>
            <a:r>
              <a:rPr lang="en-US" sz="1600" u="sng" dirty="0">
                <a:hlinkClick r:id="rId6"/>
              </a:rPr>
              <a:t>Parents 4 Parents</a:t>
            </a:r>
            <a:r>
              <a:rPr lang="en-US" sz="1600" dirty="0">
                <a:solidFill>
                  <a:schemeClr val="tx2"/>
                </a:solidFill>
              </a:rPr>
              <a:t>) at Shelter Care Hearings.</a:t>
            </a:r>
            <a:endParaRPr lang="en-US" sz="1400" dirty="0">
              <a:solidFill>
                <a:schemeClr val="tx2"/>
              </a:solidFill>
            </a:endParaRPr>
          </a:p>
        </p:txBody>
      </p:sp>
      <p:sp>
        <p:nvSpPr>
          <p:cNvPr id="12" name="Rectangle 11">
            <a:extLst>
              <a:ext uri="{FF2B5EF4-FFF2-40B4-BE49-F238E27FC236}">
                <a16:creationId xmlns:a16="http://schemas.microsoft.com/office/drawing/2014/main" id="{8E738B0B-7501-4B61-AC01-66663C1BDB91}"/>
              </a:ext>
            </a:extLst>
          </p:cNvPr>
          <p:cNvSpPr/>
          <p:nvPr/>
        </p:nvSpPr>
        <p:spPr>
          <a:xfrm>
            <a:off x="6858000" y="2554115"/>
            <a:ext cx="4895849" cy="523220"/>
          </a:xfrm>
          <a:prstGeom prst="rect">
            <a:avLst/>
          </a:prstGeom>
          <a:solidFill>
            <a:schemeClr val="tx2">
              <a:lumMod val="20000"/>
              <a:lumOff val="80000"/>
            </a:schemeClr>
          </a:solidFill>
          <a:ln>
            <a:solidFill>
              <a:schemeClr val="tx2"/>
            </a:solidFill>
          </a:ln>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solidFill>
                  <a:schemeClr val="tx2">
                    <a:lumMod val="50000"/>
                  </a:schemeClr>
                </a:solidFill>
              </a:rPr>
              <a:t>Research &amp; Recommendations</a:t>
            </a:r>
          </a:p>
        </p:txBody>
      </p:sp>
    </p:spTree>
    <p:custDataLst>
      <p:tags r:id="rId1"/>
    </p:custDataLst>
    <p:extLst>
      <p:ext uri="{BB962C8B-B14F-4D97-AF65-F5344CB8AC3E}">
        <p14:creationId xmlns:p14="http://schemas.microsoft.com/office/powerpoint/2010/main" val="3420751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473B6FC-2D96-4862-9759-0FF6EC2B2DC2}"/>
              </a:ext>
            </a:extLst>
          </p:cNvPr>
          <p:cNvSpPr txBox="1">
            <a:spLocks/>
          </p:cNvSpPr>
          <p:nvPr/>
        </p:nvSpPr>
        <p:spPr>
          <a:xfrm>
            <a:off x="0" y="0"/>
            <a:ext cx="12192000" cy="1325563"/>
          </a:xfrm>
          <a:prstGeom prst="rect">
            <a:avLst/>
          </a:prstGeom>
          <a:solidFill>
            <a:schemeClr val="accent4">
              <a:lumMod val="75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rPr>
              <a:t>Shelter Care Hearing:</a:t>
            </a:r>
          </a:p>
          <a:p>
            <a:r>
              <a:rPr lang="en-US" sz="3600" dirty="0">
                <a:solidFill>
                  <a:schemeClr val="bg1"/>
                </a:solidFill>
                <a:effectLst>
                  <a:outerShdw blurRad="38100" dist="38100" dir="2700000" algn="tl">
                    <a:srgbClr val="000000">
                      <a:alpha val="43137"/>
                    </a:srgbClr>
                  </a:outerShdw>
                </a:effectLst>
              </a:rPr>
              <a:t>Relative/Suitable Other Placement </a:t>
            </a:r>
          </a:p>
        </p:txBody>
      </p:sp>
      <p:sp>
        <p:nvSpPr>
          <p:cNvPr id="6" name="Rectangle 5">
            <a:extLst>
              <a:ext uri="{FF2B5EF4-FFF2-40B4-BE49-F238E27FC236}">
                <a16:creationId xmlns:a16="http://schemas.microsoft.com/office/drawing/2014/main" id="{1F99A71A-DDC1-4A4D-B427-C3A1691D169A}"/>
              </a:ext>
            </a:extLst>
          </p:cNvPr>
          <p:cNvSpPr/>
          <p:nvPr/>
        </p:nvSpPr>
        <p:spPr>
          <a:xfrm>
            <a:off x="304800" y="1500292"/>
            <a:ext cx="11582399" cy="830997"/>
          </a:xfrm>
          <a:prstGeom prst="rect">
            <a:avLst/>
          </a:prstGeom>
          <a:noFill/>
          <a:ln w="3810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8" name="Straight Connector 7">
            <a:extLst>
              <a:ext uri="{FF2B5EF4-FFF2-40B4-BE49-F238E27FC236}">
                <a16:creationId xmlns:a16="http://schemas.microsoft.com/office/drawing/2014/main" id="{CD401949-5470-4383-B52F-1829F0B81680}"/>
              </a:ext>
            </a:extLst>
          </p:cNvPr>
          <p:cNvCxnSpPr>
            <a:cxnSpLocks/>
            <a:endCxn id="6" idx="0"/>
          </p:cNvCxnSpPr>
          <p:nvPr/>
        </p:nvCxnSpPr>
        <p:spPr>
          <a:xfrm>
            <a:off x="6095999" y="1263111"/>
            <a:ext cx="1" cy="237181"/>
          </a:xfrm>
          <a:prstGeom prst="line">
            <a:avLst/>
          </a:prstGeom>
          <a:ln w="28575">
            <a:solidFill>
              <a:schemeClr val="accent4">
                <a:lumMod val="75000"/>
              </a:schemeClr>
            </a:solidFill>
            <a:prstDash val="sysDot"/>
          </a:ln>
        </p:spPr>
        <p:style>
          <a:lnRef idx="1">
            <a:schemeClr val="accent2"/>
          </a:lnRef>
          <a:fillRef idx="0">
            <a:schemeClr val="accent2"/>
          </a:fillRef>
          <a:effectRef idx="0">
            <a:schemeClr val="accent2"/>
          </a:effectRef>
          <a:fontRef idx="minor">
            <a:schemeClr val="tx1"/>
          </a:fontRef>
        </p:style>
      </p:cxnSp>
      <p:sp>
        <p:nvSpPr>
          <p:cNvPr id="9" name="Rectangle 8">
            <a:extLst>
              <a:ext uri="{FF2B5EF4-FFF2-40B4-BE49-F238E27FC236}">
                <a16:creationId xmlns:a16="http://schemas.microsoft.com/office/drawing/2014/main" id="{3A0AF79A-D3CB-4CE8-BE9F-0DDA823DE82F}"/>
              </a:ext>
            </a:extLst>
          </p:cNvPr>
          <p:cNvSpPr/>
          <p:nvPr/>
        </p:nvSpPr>
        <p:spPr>
          <a:xfrm>
            <a:off x="228601" y="1514556"/>
            <a:ext cx="11658598" cy="830997"/>
          </a:xfrm>
          <a:prstGeom prst="rect">
            <a:avLst/>
          </a:prstGeom>
        </p:spPr>
        <p:txBody>
          <a:bodyPr wrap="square">
            <a:spAutoFit/>
          </a:bodyPr>
          <a:lstStyle/>
          <a:p>
            <a:pPr algn="ctr"/>
            <a:r>
              <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Does the court inquire about potential relative or suitable other placement options at the Shelter Care Hearing?</a:t>
            </a:r>
            <a:endParaRPr lang="en-US" sz="2400" b="1" dirty="0">
              <a:solidFill>
                <a:schemeClr val="tx2"/>
              </a:solidFill>
            </a:endParaRPr>
          </a:p>
        </p:txBody>
      </p:sp>
      <p:sp>
        <p:nvSpPr>
          <p:cNvPr id="10" name="Rectangle 9">
            <a:extLst>
              <a:ext uri="{FF2B5EF4-FFF2-40B4-BE49-F238E27FC236}">
                <a16:creationId xmlns:a16="http://schemas.microsoft.com/office/drawing/2014/main" id="{30ED506C-0306-4663-A094-E6CC2A54B030}"/>
              </a:ext>
            </a:extLst>
          </p:cNvPr>
          <p:cNvSpPr/>
          <p:nvPr/>
        </p:nvSpPr>
        <p:spPr>
          <a:xfrm>
            <a:off x="304800" y="3091914"/>
            <a:ext cx="5334000" cy="3247427"/>
          </a:xfrm>
          <a:prstGeom prst="rect">
            <a:avLst/>
          </a:prstGeom>
          <a:solidFill>
            <a:srgbClr val="FEFFC5"/>
          </a:solidFill>
          <a:ln>
            <a:solidFill>
              <a:schemeClr val="tx2">
                <a:lumMod val="50000"/>
              </a:schemeClr>
            </a:solidFill>
          </a:ln>
        </p:spPr>
        <p:txBody>
          <a:bodyPr wrap="square">
            <a:spAutoFit/>
          </a:bodyPr>
          <a:lstStyle/>
          <a:p>
            <a:pPr marL="342900" lvl="0" indent="-342900">
              <a:lnSpc>
                <a:spcPct val="90000"/>
              </a:lnSpc>
              <a:spcBef>
                <a:spcPts val="1200"/>
              </a:spcBef>
              <a:buFont typeface="Wingdings" panose="05000000000000000000" pitchFamily="2" charset="2"/>
              <a:buChar char="q"/>
            </a:pPr>
            <a:r>
              <a:rPr lang="en-US" dirty="0">
                <a:solidFill>
                  <a:srgbClr val="444444"/>
                </a:solidFill>
              </a:rPr>
              <a:t>Does the court inquire about the DCYF proposed placement at the initial Shelter Care hearing, and at subsequent hearings?</a:t>
            </a:r>
          </a:p>
          <a:p>
            <a:pPr marL="342900" lvl="0" indent="-342900">
              <a:lnSpc>
                <a:spcPct val="90000"/>
              </a:lnSpc>
              <a:spcBef>
                <a:spcPts val="1200"/>
              </a:spcBef>
              <a:buFont typeface="Wingdings" panose="05000000000000000000" pitchFamily="2" charset="2"/>
              <a:buChar char="q"/>
            </a:pPr>
            <a:r>
              <a:rPr lang="en-US" dirty="0">
                <a:solidFill>
                  <a:srgbClr val="444444"/>
                </a:solidFill>
              </a:rPr>
              <a:t>Does the court inquire about parental preference, for both parents?</a:t>
            </a:r>
          </a:p>
          <a:p>
            <a:pPr marL="342900" lvl="0" indent="-342900">
              <a:lnSpc>
                <a:spcPct val="90000"/>
              </a:lnSpc>
              <a:spcBef>
                <a:spcPts val="1000"/>
              </a:spcBef>
              <a:buFont typeface="Wingdings" panose="05000000000000000000" pitchFamily="2" charset="2"/>
              <a:buChar char="q"/>
            </a:pPr>
            <a:r>
              <a:rPr lang="en-US" dirty="0">
                <a:solidFill>
                  <a:srgbClr val="444444"/>
                </a:solidFill>
              </a:rPr>
              <a:t>How are ongoing efforts to locate relative or suitable other placements communicated to the parties and the court?</a:t>
            </a:r>
          </a:p>
          <a:p>
            <a:pPr marL="342900" lvl="0" indent="-342900">
              <a:lnSpc>
                <a:spcPct val="90000"/>
              </a:lnSpc>
              <a:spcBef>
                <a:spcPts val="1000"/>
              </a:spcBef>
              <a:buFont typeface="Wingdings" panose="05000000000000000000" pitchFamily="2" charset="2"/>
              <a:buChar char="q"/>
            </a:pPr>
            <a:r>
              <a:rPr lang="en-US" dirty="0">
                <a:solidFill>
                  <a:srgbClr val="444444"/>
                </a:solidFill>
              </a:rPr>
              <a:t>How can your court system support collaborate to support relative and suitable other placements?</a:t>
            </a:r>
          </a:p>
          <a:p>
            <a:pPr>
              <a:lnSpc>
                <a:spcPct val="107000"/>
              </a:lnSpc>
              <a:spcAft>
                <a:spcPts val="800"/>
              </a:spcAft>
            </a:pPr>
            <a:endParaRPr lang="en-US" sz="1600" dirty="0">
              <a:solidFill>
                <a:schemeClr val="tx2"/>
              </a:solidFill>
            </a:endParaRPr>
          </a:p>
        </p:txBody>
      </p:sp>
      <p:sp>
        <p:nvSpPr>
          <p:cNvPr id="11" name="Rectangle 10">
            <a:extLst>
              <a:ext uri="{FF2B5EF4-FFF2-40B4-BE49-F238E27FC236}">
                <a16:creationId xmlns:a16="http://schemas.microsoft.com/office/drawing/2014/main" id="{7754D27A-F42F-4125-90BE-D50EC0DBFFC0}"/>
              </a:ext>
            </a:extLst>
          </p:cNvPr>
          <p:cNvSpPr/>
          <p:nvPr/>
        </p:nvSpPr>
        <p:spPr>
          <a:xfrm>
            <a:off x="304800" y="2568694"/>
            <a:ext cx="5334000" cy="523220"/>
          </a:xfrm>
          <a:prstGeom prst="rect">
            <a:avLst/>
          </a:prstGeom>
          <a:solidFill>
            <a:srgbClr val="FDFF97"/>
          </a:solidFill>
          <a:ln>
            <a:solidFill>
              <a:schemeClr val="tx2"/>
            </a:solidFill>
          </a:ln>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solidFill>
                  <a:schemeClr val="tx2">
                    <a:lumMod val="50000"/>
                  </a:schemeClr>
                </a:solidFill>
              </a:rPr>
              <a:t>Questions to Consider</a:t>
            </a:r>
          </a:p>
        </p:txBody>
      </p:sp>
      <p:sp>
        <p:nvSpPr>
          <p:cNvPr id="12" name="Rectangle 11">
            <a:extLst>
              <a:ext uri="{FF2B5EF4-FFF2-40B4-BE49-F238E27FC236}">
                <a16:creationId xmlns:a16="http://schemas.microsoft.com/office/drawing/2014/main" id="{F7DF2E30-3AEE-429F-A9FF-55CB412DC1F6}"/>
              </a:ext>
            </a:extLst>
          </p:cNvPr>
          <p:cNvSpPr/>
          <p:nvPr/>
        </p:nvSpPr>
        <p:spPr>
          <a:xfrm>
            <a:off x="6019800" y="3075417"/>
            <a:ext cx="5734049" cy="3754874"/>
          </a:xfrm>
          <a:prstGeom prst="rect">
            <a:avLst/>
          </a:prstGeom>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285750" indent="-285750">
              <a:buFont typeface="Wingdings" panose="05000000000000000000" pitchFamily="2" charset="2"/>
              <a:buChar char="q"/>
            </a:pPr>
            <a:r>
              <a:rPr lang="en-US" dirty="0">
                <a:solidFill>
                  <a:schemeClr val="tx2"/>
                </a:solidFill>
              </a:rPr>
              <a:t>Relative and suitable other placements minimize the trauma associated with removal while increasing connections to family and overall child wellbeing.</a:t>
            </a:r>
          </a:p>
          <a:p>
            <a:pPr marL="742950" lvl="1" indent="-285750">
              <a:buFont typeface="Wingdings" panose="05000000000000000000" pitchFamily="2" charset="2"/>
              <a:buChar char="§"/>
            </a:pPr>
            <a:r>
              <a:rPr lang="en-US" sz="1400" u="sng" dirty="0">
                <a:solidFill>
                  <a:srgbClr val="0070C0"/>
                </a:solidFill>
                <a:hlinkClick r:id="rId3">
                  <a:extLst>
                    <a:ext uri="{A12FA001-AC4F-418D-AE19-62706E023703}">
                      <ahyp:hlinkClr xmlns:ahyp="http://schemas.microsoft.com/office/drawing/2018/hyperlinkcolor" val="tx"/>
                    </a:ext>
                  </a:extLst>
                </a:hlinkClick>
              </a:rPr>
              <a:t>Education Outcomes Among Youth in Kinship Care &amp; Foster Care in Washington State</a:t>
            </a:r>
            <a:endParaRPr lang="en-US" sz="1400" dirty="0">
              <a:solidFill>
                <a:srgbClr val="0070C0"/>
              </a:solidFill>
            </a:endParaRPr>
          </a:p>
          <a:p>
            <a:pPr marL="742950" lvl="1" indent="-285750">
              <a:buFont typeface="Wingdings" panose="05000000000000000000" pitchFamily="2" charset="2"/>
              <a:buChar char="§"/>
            </a:pPr>
            <a:r>
              <a:rPr lang="en-US" sz="1400" u="sng" dirty="0">
                <a:solidFill>
                  <a:srgbClr val="0070C0"/>
                </a:solidFill>
                <a:hlinkClick r:id="rId4">
                  <a:extLst>
                    <a:ext uri="{A12FA001-AC4F-418D-AE19-62706E023703}">
                      <ahyp:hlinkClr xmlns:ahyp="http://schemas.microsoft.com/office/drawing/2018/hyperlinkcolor" val="tx"/>
                    </a:ext>
                  </a:extLst>
                </a:hlinkClick>
              </a:rPr>
              <a:t>Substance Use and Abuse Among Youth in Kinship Care &amp; Foster Care in Washington State</a:t>
            </a:r>
            <a:endParaRPr lang="en-US" sz="1400" dirty="0">
              <a:solidFill>
                <a:srgbClr val="0070C0"/>
              </a:solidFill>
            </a:endParaRPr>
          </a:p>
          <a:p>
            <a:pPr marL="742950" lvl="1" indent="-285750">
              <a:spcAft>
                <a:spcPts val="1200"/>
              </a:spcAft>
              <a:buFont typeface="Wingdings" panose="05000000000000000000" pitchFamily="2" charset="2"/>
              <a:buChar char="§"/>
            </a:pPr>
            <a:r>
              <a:rPr lang="en-US" sz="1400" u="sng" dirty="0">
                <a:solidFill>
                  <a:srgbClr val="0070C0"/>
                </a:solidFill>
                <a:hlinkClick r:id="rId5">
                  <a:extLst>
                    <a:ext uri="{A12FA001-AC4F-418D-AE19-62706E023703}">
                      <ahyp:hlinkClr xmlns:ahyp="http://schemas.microsoft.com/office/drawing/2018/hyperlinkcolor" val="tx"/>
                    </a:ext>
                  </a:extLst>
                </a:hlinkClick>
              </a:rPr>
              <a:t>Mental Health Outcomes Among Youth in Kinship Care &amp; Foster Care in Washington State</a:t>
            </a:r>
            <a:endParaRPr lang="en-US" sz="1400" dirty="0">
              <a:solidFill>
                <a:srgbClr val="0070C0"/>
              </a:solidFill>
            </a:endParaRPr>
          </a:p>
          <a:p>
            <a:pPr marL="285750" indent="-285750">
              <a:spcAft>
                <a:spcPts val="1200"/>
              </a:spcAft>
              <a:buFont typeface="Wingdings" panose="05000000000000000000" pitchFamily="2" charset="2"/>
              <a:buChar char="q"/>
            </a:pPr>
            <a:r>
              <a:rPr lang="en-US" dirty="0">
                <a:solidFill>
                  <a:schemeClr val="tx2"/>
                </a:solidFill>
              </a:rPr>
              <a:t>Generate a list of the roles in a child’s life that could position someone to be considered as a “suitable other person” when exploring options for placement (e.g., teachers, coaches, respite care providers, former foster care parent, fictive kin, etc.)</a:t>
            </a:r>
          </a:p>
        </p:txBody>
      </p:sp>
      <p:sp>
        <p:nvSpPr>
          <p:cNvPr id="13" name="Rectangle 12">
            <a:extLst>
              <a:ext uri="{FF2B5EF4-FFF2-40B4-BE49-F238E27FC236}">
                <a16:creationId xmlns:a16="http://schemas.microsoft.com/office/drawing/2014/main" id="{966F0D7B-C71C-419A-83C1-6DBB69334A04}"/>
              </a:ext>
            </a:extLst>
          </p:cNvPr>
          <p:cNvSpPr/>
          <p:nvPr/>
        </p:nvSpPr>
        <p:spPr>
          <a:xfrm>
            <a:off x="6019800" y="2554115"/>
            <a:ext cx="5734049" cy="523220"/>
          </a:xfrm>
          <a:prstGeom prst="rect">
            <a:avLst/>
          </a:prstGeom>
          <a:solidFill>
            <a:schemeClr val="tx2">
              <a:lumMod val="20000"/>
              <a:lumOff val="80000"/>
            </a:schemeClr>
          </a:solidFill>
          <a:ln>
            <a:solidFill>
              <a:schemeClr val="tx2"/>
            </a:solidFill>
          </a:ln>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solidFill>
                  <a:schemeClr val="tx2">
                    <a:lumMod val="50000"/>
                  </a:schemeClr>
                </a:solidFill>
              </a:rPr>
              <a:t>Research &amp; Recommendations</a:t>
            </a:r>
          </a:p>
        </p:txBody>
      </p:sp>
    </p:spTree>
    <p:custDataLst>
      <p:tags r:id="rId1"/>
    </p:custDataLst>
    <p:extLst>
      <p:ext uri="{BB962C8B-B14F-4D97-AF65-F5344CB8AC3E}">
        <p14:creationId xmlns:p14="http://schemas.microsoft.com/office/powerpoint/2010/main" val="2868403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473B6FC-2D96-4862-9759-0FF6EC2B2DC2}"/>
              </a:ext>
            </a:extLst>
          </p:cNvPr>
          <p:cNvSpPr txBox="1">
            <a:spLocks/>
          </p:cNvSpPr>
          <p:nvPr/>
        </p:nvSpPr>
        <p:spPr>
          <a:xfrm>
            <a:off x="0" y="0"/>
            <a:ext cx="12192000" cy="1325563"/>
          </a:xfrm>
          <a:prstGeom prst="rect">
            <a:avLst/>
          </a:prstGeom>
          <a:solidFill>
            <a:srgbClr val="7030A0"/>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rPr>
              <a:t>Additional Consideration:</a:t>
            </a:r>
            <a:br>
              <a:rPr lang="en-US" sz="3600" dirty="0">
                <a:solidFill>
                  <a:schemeClr val="bg1"/>
                </a:solidFill>
                <a:effectLst>
                  <a:outerShdw blurRad="38100" dist="38100" dir="2700000" algn="tl">
                    <a:srgbClr val="000000">
                      <a:alpha val="43137"/>
                    </a:srgbClr>
                  </a:outerShdw>
                </a:effectLst>
              </a:rPr>
            </a:br>
            <a:r>
              <a:rPr lang="en-US" sz="3600" dirty="0">
                <a:solidFill>
                  <a:schemeClr val="bg1"/>
                </a:solidFill>
                <a:effectLst>
                  <a:outerShdw blurRad="38100" dist="38100" dir="2700000" algn="tl">
                    <a:srgbClr val="000000">
                      <a:alpha val="43137"/>
                    </a:srgbClr>
                  </a:outerShdw>
                </a:effectLst>
              </a:rPr>
              <a:t>Family Time Visitation (HB 1194)</a:t>
            </a:r>
          </a:p>
        </p:txBody>
      </p:sp>
      <p:sp>
        <p:nvSpPr>
          <p:cNvPr id="7" name="Text Placeholder 2">
            <a:extLst>
              <a:ext uri="{FF2B5EF4-FFF2-40B4-BE49-F238E27FC236}">
                <a16:creationId xmlns:a16="http://schemas.microsoft.com/office/drawing/2014/main" id="{393226CB-B20C-47E2-A2F3-2A233C838AAE}"/>
              </a:ext>
            </a:extLst>
          </p:cNvPr>
          <p:cNvSpPr>
            <a:spLocks noGrp="1"/>
          </p:cNvSpPr>
          <p:nvPr>
            <p:ph type="body" sz="quarter" idx="13"/>
          </p:nvPr>
        </p:nvSpPr>
        <p:spPr>
          <a:xfrm>
            <a:off x="6023335" y="3081702"/>
            <a:ext cx="5730514" cy="2971800"/>
          </a:xfrm>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anchor="t">
            <a:normAutofit/>
          </a:bodyPr>
          <a:lstStyle/>
          <a:p>
            <a:pPr marL="457200" indent="-457200" algn="l">
              <a:spcAft>
                <a:spcPts val="1200"/>
              </a:spcAft>
              <a:buFont typeface="Wingdings" panose="05000000000000000000" pitchFamily="2" charset="2"/>
              <a:buChar char="q"/>
            </a:pPr>
            <a:r>
              <a:rPr lang="en-US" sz="2000" dirty="0">
                <a:solidFill>
                  <a:schemeClr val="tx2"/>
                </a:solidFill>
                <a:hlinkClick r:id="rId3"/>
              </a:rPr>
              <a:t>Dependency Practice Tip</a:t>
            </a:r>
            <a:r>
              <a:rPr lang="en-US" sz="2000" dirty="0">
                <a:solidFill>
                  <a:schemeClr val="tx2"/>
                </a:solidFill>
              </a:rPr>
              <a:t> helps provide a guide and pattern form changes specific to HB 1194</a:t>
            </a:r>
          </a:p>
          <a:p>
            <a:pPr marL="457200" indent="-457200" algn="l">
              <a:spcAft>
                <a:spcPts val="1200"/>
              </a:spcAft>
              <a:buFont typeface="Wingdings" panose="05000000000000000000" pitchFamily="2" charset="2"/>
              <a:buChar char="q"/>
            </a:pPr>
            <a:r>
              <a:rPr lang="en-US" sz="2000" dirty="0"/>
              <a:t>View this webinar recording: </a:t>
            </a:r>
            <a:r>
              <a:rPr lang="en-US" sz="2000" dirty="0">
                <a:hlinkClick r:id="rId4"/>
              </a:rPr>
              <a:t>HB 1194</a:t>
            </a:r>
            <a:endParaRPr lang="en-US" sz="2000" dirty="0"/>
          </a:p>
          <a:p>
            <a:pPr marL="457200" indent="-457200" algn="l">
              <a:spcAft>
                <a:spcPts val="1200"/>
              </a:spcAft>
              <a:buFont typeface="Wingdings" panose="05000000000000000000" pitchFamily="2" charset="2"/>
              <a:buChar char="q"/>
            </a:pPr>
            <a:r>
              <a:rPr lang="en-US" sz="2000" dirty="0">
                <a:solidFill>
                  <a:schemeClr val="tx2"/>
                </a:solidFill>
              </a:rPr>
              <a:t>Check out this article: </a:t>
            </a:r>
            <a:r>
              <a:rPr lang="en-US" sz="2000" dirty="0">
                <a:hlinkClick r:id="rId5"/>
              </a:rPr>
              <a:t>Parent-Child Visits as an Opportunity for Change</a:t>
            </a:r>
            <a:endParaRPr lang="en-US" sz="2000" dirty="0">
              <a:solidFill>
                <a:schemeClr val="tx2"/>
              </a:solidFill>
            </a:endParaRPr>
          </a:p>
        </p:txBody>
      </p:sp>
      <p:sp>
        <p:nvSpPr>
          <p:cNvPr id="4" name="Rectangle 3">
            <a:extLst>
              <a:ext uri="{FF2B5EF4-FFF2-40B4-BE49-F238E27FC236}">
                <a16:creationId xmlns:a16="http://schemas.microsoft.com/office/drawing/2014/main" id="{6D5E3A3F-C319-477D-BDC9-C6BB0E06468A}"/>
              </a:ext>
            </a:extLst>
          </p:cNvPr>
          <p:cNvSpPr/>
          <p:nvPr/>
        </p:nvSpPr>
        <p:spPr>
          <a:xfrm>
            <a:off x="304800" y="1500292"/>
            <a:ext cx="11582399" cy="830997"/>
          </a:xfrm>
          <a:prstGeom prst="rect">
            <a:avLst/>
          </a:prstGeom>
          <a:noFill/>
          <a:ln w="3810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6" name="Straight Connector 5">
            <a:extLst>
              <a:ext uri="{FF2B5EF4-FFF2-40B4-BE49-F238E27FC236}">
                <a16:creationId xmlns:a16="http://schemas.microsoft.com/office/drawing/2014/main" id="{28B352F4-839A-4E89-B912-2083EA96F203}"/>
              </a:ext>
            </a:extLst>
          </p:cNvPr>
          <p:cNvCxnSpPr>
            <a:cxnSpLocks/>
            <a:endCxn id="4" idx="0"/>
          </p:cNvCxnSpPr>
          <p:nvPr/>
        </p:nvCxnSpPr>
        <p:spPr>
          <a:xfrm>
            <a:off x="6095999" y="1263111"/>
            <a:ext cx="1" cy="237181"/>
          </a:xfrm>
          <a:prstGeom prst="line">
            <a:avLst/>
          </a:prstGeom>
          <a:ln w="28575">
            <a:solidFill>
              <a:srgbClr val="7030A0"/>
            </a:solidFill>
            <a:prstDash val="sysDot"/>
          </a:ln>
        </p:spPr>
        <p:style>
          <a:lnRef idx="1">
            <a:schemeClr val="accent2"/>
          </a:lnRef>
          <a:fillRef idx="0">
            <a:schemeClr val="accent2"/>
          </a:fillRef>
          <a:effectRef idx="0">
            <a:schemeClr val="accent2"/>
          </a:effectRef>
          <a:fontRef idx="minor">
            <a:schemeClr val="tx1"/>
          </a:fontRef>
        </p:style>
      </p:cxnSp>
      <p:sp>
        <p:nvSpPr>
          <p:cNvPr id="8" name="Rectangle 7">
            <a:extLst>
              <a:ext uri="{FF2B5EF4-FFF2-40B4-BE49-F238E27FC236}">
                <a16:creationId xmlns:a16="http://schemas.microsoft.com/office/drawing/2014/main" id="{B3FBC65E-0A0A-4DC4-B62F-0C2D6E0CAF8D}"/>
              </a:ext>
            </a:extLst>
          </p:cNvPr>
          <p:cNvSpPr/>
          <p:nvPr/>
        </p:nvSpPr>
        <p:spPr>
          <a:xfrm>
            <a:off x="228601" y="1504659"/>
            <a:ext cx="11658598" cy="830997"/>
          </a:xfrm>
          <a:prstGeom prst="rect">
            <a:avLst/>
          </a:prstGeom>
        </p:spPr>
        <p:txBody>
          <a:bodyPr wrap="square">
            <a:spAutoFit/>
          </a:bodyPr>
          <a:lstStyle/>
          <a:p>
            <a:pPr algn="ctr"/>
            <a:r>
              <a:rPr lang="en-US" sz="2400" b="1" dirty="0">
                <a:solidFill>
                  <a:srgbClr val="000000"/>
                </a:solidFill>
                <a:latin typeface="Calibri" panose="020F0502020204030204" pitchFamily="34" charset="0"/>
                <a:cs typeface="Times New Roman" panose="02020603050405020304" pitchFamily="18" charset="0"/>
              </a:rPr>
              <a:t>Does your court system presume that family time visitation is unsupervised and requires safety-related justification for supervision or monitoring?</a:t>
            </a:r>
            <a:endParaRPr lang="en-US" sz="2400" b="1" dirty="0">
              <a:solidFill>
                <a:schemeClr val="tx2"/>
              </a:solidFill>
            </a:endParaRPr>
          </a:p>
        </p:txBody>
      </p:sp>
      <p:sp>
        <p:nvSpPr>
          <p:cNvPr id="9" name="Rectangle 8">
            <a:extLst>
              <a:ext uri="{FF2B5EF4-FFF2-40B4-BE49-F238E27FC236}">
                <a16:creationId xmlns:a16="http://schemas.microsoft.com/office/drawing/2014/main" id="{C323BF46-4C86-4D03-82AF-5896BEA93616}"/>
              </a:ext>
            </a:extLst>
          </p:cNvPr>
          <p:cNvSpPr/>
          <p:nvPr/>
        </p:nvSpPr>
        <p:spPr>
          <a:xfrm>
            <a:off x="304800" y="2568694"/>
            <a:ext cx="5334000" cy="523220"/>
          </a:xfrm>
          <a:prstGeom prst="rect">
            <a:avLst/>
          </a:prstGeom>
          <a:solidFill>
            <a:srgbClr val="FDFF97"/>
          </a:solidFill>
          <a:ln>
            <a:solidFill>
              <a:schemeClr val="tx2"/>
            </a:solidFill>
          </a:ln>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solidFill>
                  <a:schemeClr val="tx2">
                    <a:lumMod val="50000"/>
                  </a:schemeClr>
                </a:solidFill>
              </a:rPr>
              <a:t>Questions to Consider</a:t>
            </a:r>
          </a:p>
        </p:txBody>
      </p:sp>
      <p:sp>
        <p:nvSpPr>
          <p:cNvPr id="10" name="Rectangle 9">
            <a:extLst>
              <a:ext uri="{FF2B5EF4-FFF2-40B4-BE49-F238E27FC236}">
                <a16:creationId xmlns:a16="http://schemas.microsoft.com/office/drawing/2014/main" id="{E38AFF7C-2DA5-4575-97BA-271ED3814C21}"/>
              </a:ext>
            </a:extLst>
          </p:cNvPr>
          <p:cNvSpPr/>
          <p:nvPr/>
        </p:nvSpPr>
        <p:spPr>
          <a:xfrm>
            <a:off x="6019800" y="2554115"/>
            <a:ext cx="5734049" cy="523220"/>
          </a:xfrm>
          <a:prstGeom prst="rect">
            <a:avLst/>
          </a:prstGeom>
          <a:solidFill>
            <a:schemeClr val="tx2">
              <a:lumMod val="20000"/>
              <a:lumOff val="80000"/>
            </a:schemeClr>
          </a:solidFill>
          <a:ln>
            <a:solidFill>
              <a:schemeClr val="tx2"/>
            </a:solidFill>
          </a:ln>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solidFill>
                  <a:schemeClr val="tx2">
                    <a:lumMod val="50000"/>
                  </a:schemeClr>
                </a:solidFill>
              </a:rPr>
              <a:t>Research &amp; Recommendations</a:t>
            </a:r>
          </a:p>
        </p:txBody>
      </p:sp>
      <p:sp>
        <p:nvSpPr>
          <p:cNvPr id="11" name="Rectangle 10">
            <a:extLst>
              <a:ext uri="{FF2B5EF4-FFF2-40B4-BE49-F238E27FC236}">
                <a16:creationId xmlns:a16="http://schemas.microsoft.com/office/drawing/2014/main" id="{503D057E-6A85-44C5-B9F6-A7C1F753CBF0}"/>
              </a:ext>
            </a:extLst>
          </p:cNvPr>
          <p:cNvSpPr/>
          <p:nvPr/>
        </p:nvSpPr>
        <p:spPr>
          <a:xfrm>
            <a:off x="304800" y="3091914"/>
            <a:ext cx="5334000" cy="3049425"/>
          </a:xfrm>
          <a:prstGeom prst="rect">
            <a:avLst/>
          </a:prstGeom>
          <a:solidFill>
            <a:srgbClr val="FEFFC5"/>
          </a:solidFill>
          <a:ln>
            <a:solidFill>
              <a:schemeClr val="tx2">
                <a:lumMod val="50000"/>
              </a:schemeClr>
            </a:solidFill>
          </a:ln>
        </p:spPr>
        <p:txBody>
          <a:bodyPr wrap="square">
            <a:spAutoFit/>
          </a:bodyPr>
          <a:lstStyle/>
          <a:p>
            <a:pPr marL="342900" lvl="0" indent="-342900">
              <a:lnSpc>
                <a:spcPct val="90000"/>
              </a:lnSpc>
              <a:spcBef>
                <a:spcPts val="1200"/>
              </a:spcBef>
              <a:buFont typeface="Wingdings" panose="05000000000000000000" pitchFamily="2" charset="2"/>
              <a:buChar char="q"/>
            </a:pPr>
            <a:r>
              <a:rPr lang="en-US" dirty="0">
                <a:solidFill>
                  <a:srgbClr val="444444"/>
                </a:solidFill>
              </a:rPr>
              <a:t>Is a first visit occurring for families within 72-hours of child removal?</a:t>
            </a:r>
          </a:p>
          <a:p>
            <a:pPr marL="800100" lvl="1" indent="-342900">
              <a:lnSpc>
                <a:spcPct val="90000"/>
              </a:lnSpc>
              <a:spcBef>
                <a:spcPts val="1200"/>
              </a:spcBef>
              <a:buFont typeface="Wingdings" panose="05000000000000000000" pitchFamily="2" charset="2"/>
              <a:buChar char="§"/>
            </a:pPr>
            <a:r>
              <a:rPr lang="en-US" dirty="0">
                <a:solidFill>
                  <a:schemeClr val="tx2"/>
                </a:solidFill>
              </a:rPr>
              <a:t>Including weekends and holidays, unless the court finds that extraordinary circumstances justify a delay </a:t>
            </a:r>
            <a:r>
              <a:rPr lang="en-US" dirty="0">
                <a:solidFill>
                  <a:schemeClr val="tx2"/>
                </a:solidFill>
                <a:hlinkClick r:id="rId6"/>
              </a:rPr>
              <a:t>RCW 13.34.065</a:t>
            </a:r>
            <a:endParaRPr lang="en-US" dirty="0">
              <a:solidFill>
                <a:schemeClr val="tx2"/>
              </a:solidFill>
            </a:endParaRPr>
          </a:p>
          <a:p>
            <a:pPr marL="342900" indent="-342900">
              <a:lnSpc>
                <a:spcPct val="90000"/>
              </a:lnSpc>
              <a:spcBef>
                <a:spcPts val="1200"/>
              </a:spcBef>
              <a:buFont typeface="Wingdings" panose="05000000000000000000" pitchFamily="2" charset="2"/>
              <a:buChar char="q"/>
            </a:pPr>
            <a:r>
              <a:rPr lang="en-US" dirty="0">
                <a:solidFill>
                  <a:schemeClr val="tx2"/>
                </a:solidFill>
              </a:rPr>
              <a:t>Is family time happening in the least restrictive, least disruptive, most natural session possible?</a:t>
            </a:r>
          </a:p>
          <a:p>
            <a:pPr marL="342900" indent="-342900">
              <a:lnSpc>
                <a:spcPct val="90000"/>
              </a:lnSpc>
              <a:spcBef>
                <a:spcPts val="1200"/>
              </a:spcBef>
              <a:buFont typeface="Wingdings" panose="05000000000000000000" pitchFamily="2" charset="2"/>
              <a:buChar char="q"/>
            </a:pPr>
            <a:r>
              <a:rPr lang="en-US" dirty="0">
                <a:solidFill>
                  <a:schemeClr val="tx2"/>
                </a:solidFill>
              </a:rPr>
              <a:t>Is sibling contract discussed and considered when siblings are not placed in the same home?</a:t>
            </a:r>
            <a:endParaRPr lang="en-US" dirty="0">
              <a:solidFill>
                <a:srgbClr val="444444"/>
              </a:solidFill>
            </a:endParaRPr>
          </a:p>
          <a:p>
            <a:pPr>
              <a:lnSpc>
                <a:spcPct val="107000"/>
              </a:lnSpc>
              <a:spcAft>
                <a:spcPts val="800"/>
              </a:spcAft>
            </a:pPr>
            <a:endParaRPr lang="en-US" sz="1600" dirty="0">
              <a:solidFill>
                <a:schemeClr val="tx2"/>
              </a:solidFill>
            </a:endParaRPr>
          </a:p>
        </p:txBody>
      </p:sp>
    </p:spTree>
    <p:custDataLst>
      <p:tags r:id="rId1"/>
    </p:custDataLst>
    <p:extLst>
      <p:ext uri="{BB962C8B-B14F-4D97-AF65-F5344CB8AC3E}">
        <p14:creationId xmlns:p14="http://schemas.microsoft.com/office/powerpoint/2010/main" val="1792748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94063A1-3FE3-483D-AFF5-33FB6EA1F53D}"/>
              </a:ext>
            </a:extLst>
          </p:cNvPr>
          <p:cNvGraphicFramePr>
            <a:graphicFrameLocks noGrp="1"/>
          </p:cNvGraphicFramePr>
          <p:nvPr/>
        </p:nvGraphicFramePr>
        <p:xfrm>
          <a:off x="457200" y="990600"/>
          <a:ext cx="11049000" cy="5485783"/>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1858656276"/>
                    </a:ext>
                  </a:extLst>
                </a:gridCol>
                <a:gridCol w="2209800">
                  <a:extLst>
                    <a:ext uri="{9D8B030D-6E8A-4147-A177-3AD203B41FA5}">
                      <a16:colId xmlns:a16="http://schemas.microsoft.com/office/drawing/2014/main" val="2006420163"/>
                    </a:ext>
                  </a:extLst>
                </a:gridCol>
                <a:gridCol w="2209800">
                  <a:extLst>
                    <a:ext uri="{9D8B030D-6E8A-4147-A177-3AD203B41FA5}">
                      <a16:colId xmlns:a16="http://schemas.microsoft.com/office/drawing/2014/main" val="2094702531"/>
                    </a:ext>
                  </a:extLst>
                </a:gridCol>
                <a:gridCol w="2209800">
                  <a:extLst>
                    <a:ext uri="{9D8B030D-6E8A-4147-A177-3AD203B41FA5}">
                      <a16:colId xmlns:a16="http://schemas.microsoft.com/office/drawing/2014/main" val="674204753"/>
                    </a:ext>
                  </a:extLst>
                </a:gridCol>
                <a:gridCol w="2209800">
                  <a:extLst>
                    <a:ext uri="{9D8B030D-6E8A-4147-A177-3AD203B41FA5}">
                      <a16:colId xmlns:a16="http://schemas.microsoft.com/office/drawing/2014/main" val="537682385"/>
                    </a:ext>
                  </a:extLst>
                </a:gridCol>
              </a:tblGrid>
              <a:tr h="383662">
                <a:tc>
                  <a:txBody>
                    <a:bodyPr/>
                    <a:lstStyle/>
                    <a:p>
                      <a:r>
                        <a:rPr lang="en-US" dirty="0"/>
                        <a:t>Shelter Care/Initial Filing</a:t>
                      </a:r>
                    </a:p>
                  </a:txBody>
                  <a:tcPr/>
                </a:tc>
                <a:tc>
                  <a:txBody>
                    <a:bodyPr/>
                    <a:lstStyle/>
                    <a:p>
                      <a:r>
                        <a:rPr lang="en-US" dirty="0"/>
                        <a:t>Tasks At of Filing</a:t>
                      </a:r>
                    </a:p>
                  </a:txBody>
                  <a:tcPr/>
                </a:tc>
                <a:tc>
                  <a:txBody>
                    <a:bodyPr/>
                    <a:lstStyle/>
                    <a:p>
                      <a:r>
                        <a:rPr lang="en-US" dirty="0"/>
                        <a:t>First 4 hours after filing</a:t>
                      </a:r>
                    </a:p>
                  </a:txBody>
                  <a:tcPr/>
                </a:tc>
                <a:tc>
                  <a:txBody>
                    <a:bodyPr/>
                    <a:lstStyle/>
                    <a:p>
                      <a:r>
                        <a:rPr lang="en-US" dirty="0"/>
                        <a:t>24 hours after filing</a:t>
                      </a:r>
                    </a:p>
                  </a:txBody>
                  <a:tcPr/>
                </a:tc>
                <a:tc>
                  <a:txBody>
                    <a:bodyPr/>
                    <a:lstStyle/>
                    <a:p>
                      <a:r>
                        <a:rPr lang="en-US" dirty="0"/>
                        <a:t>Ongoing tasks</a:t>
                      </a:r>
                    </a:p>
                  </a:txBody>
                  <a:tcPr/>
                </a:tc>
                <a:extLst>
                  <a:ext uri="{0D108BD9-81ED-4DB2-BD59-A6C34878D82A}">
                    <a16:rowId xmlns:a16="http://schemas.microsoft.com/office/drawing/2014/main" val="3355436969"/>
                  </a:ext>
                </a:extLst>
              </a:tr>
              <a:tr h="383662">
                <a:tc>
                  <a:txBody>
                    <a:bodyPr/>
                    <a:lstStyle/>
                    <a:p>
                      <a:r>
                        <a:rPr lang="en-US" dirty="0">
                          <a:solidFill>
                            <a:schemeClr val="tx2"/>
                          </a:solidFill>
                        </a:rPr>
                        <a:t>DCYF</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4114542951"/>
                  </a:ext>
                </a:extLst>
              </a:tr>
              <a:tr h="383662">
                <a:tc>
                  <a:txBody>
                    <a:bodyPr/>
                    <a:lstStyle/>
                    <a:p>
                      <a:r>
                        <a:rPr lang="en-US" dirty="0">
                          <a:solidFill>
                            <a:schemeClr val="tx2"/>
                          </a:solidFill>
                        </a:rPr>
                        <a:t>AGO</a:t>
                      </a:r>
                    </a:p>
                  </a:txBody>
                  <a:tcPr/>
                </a:tc>
                <a:tc>
                  <a:txBody>
                    <a:bodyPr/>
                    <a:lstStyle/>
                    <a:p>
                      <a:endParaRPr lang="en-US" sz="1000"/>
                    </a:p>
                  </a:txBody>
                  <a:tcPr/>
                </a:tc>
                <a:tc>
                  <a:txBody>
                    <a:bodyPr/>
                    <a:lstStyle/>
                    <a:p>
                      <a:endParaRPr lang="en-US" sz="100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2041100894"/>
                  </a:ext>
                </a:extLst>
              </a:tr>
              <a:tr h="383662">
                <a:tc>
                  <a:txBody>
                    <a:bodyPr/>
                    <a:lstStyle/>
                    <a:p>
                      <a:r>
                        <a:rPr lang="en-US" dirty="0">
                          <a:solidFill>
                            <a:schemeClr val="tx2"/>
                          </a:solidFill>
                        </a:rPr>
                        <a:t>Clerks</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462640660"/>
                  </a:ext>
                </a:extLst>
              </a:tr>
              <a:tr h="383662">
                <a:tc>
                  <a:txBody>
                    <a:bodyPr/>
                    <a:lstStyle/>
                    <a:p>
                      <a:r>
                        <a:rPr lang="en-US" dirty="0">
                          <a:solidFill>
                            <a:schemeClr val="tx2"/>
                          </a:solidFill>
                        </a:rPr>
                        <a:t>Court</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1316518167"/>
                  </a:ext>
                </a:extLst>
              </a:tr>
              <a:tr h="662211">
                <a:tc>
                  <a:txBody>
                    <a:bodyPr/>
                    <a:lstStyle/>
                    <a:p>
                      <a:r>
                        <a:rPr lang="en-US" dirty="0">
                          <a:solidFill>
                            <a:schemeClr val="tx2"/>
                          </a:solidFill>
                        </a:rPr>
                        <a:t>Parent Attorney(s)</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3798802818"/>
                  </a:ext>
                </a:extLst>
              </a:tr>
              <a:tr h="662211">
                <a:tc>
                  <a:txBody>
                    <a:bodyPr/>
                    <a:lstStyle/>
                    <a:p>
                      <a:r>
                        <a:rPr lang="en-US" dirty="0">
                          <a:solidFill>
                            <a:schemeClr val="tx2"/>
                          </a:solidFill>
                        </a:rPr>
                        <a:t>Children Attorney</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1494247762"/>
                  </a:ext>
                </a:extLst>
              </a:tr>
              <a:tr h="662211">
                <a:tc>
                  <a:txBody>
                    <a:bodyPr/>
                    <a:lstStyle/>
                    <a:p>
                      <a:r>
                        <a:rPr lang="en-US" dirty="0">
                          <a:solidFill>
                            <a:schemeClr val="tx2"/>
                          </a:solidFill>
                        </a:rPr>
                        <a:t>Parents for Parents</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2409092619"/>
                  </a:ext>
                </a:extLst>
              </a:tr>
              <a:tr h="662211">
                <a:tc>
                  <a:txBody>
                    <a:bodyPr/>
                    <a:lstStyle/>
                    <a:p>
                      <a:r>
                        <a:rPr lang="en-US" dirty="0">
                          <a:solidFill>
                            <a:schemeClr val="tx2"/>
                          </a:solidFill>
                        </a:rPr>
                        <a:t>OPD Social Worker</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831740313"/>
                  </a:ext>
                </a:extLst>
              </a:tr>
              <a:tr h="662211">
                <a:tc>
                  <a:txBody>
                    <a:bodyPr/>
                    <a:lstStyle/>
                    <a:p>
                      <a:r>
                        <a:rPr lang="en-US" dirty="0">
                          <a:solidFill>
                            <a:schemeClr val="tx2"/>
                          </a:solidFill>
                        </a:rPr>
                        <a:t>GAL/CASA</a:t>
                      </a:r>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1984026030"/>
                  </a:ext>
                </a:extLst>
              </a:tr>
            </a:tbl>
          </a:graphicData>
        </a:graphic>
      </p:graphicFrame>
      <p:sp>
        <p:nvSpPr>
          <p:cNvPr id="6" name="TextBox 5">
            <a:extLst>
              <a:ext uri="{FF2B5EF4-FFF2-40B4-BE49-F238E27FC236}">
                <a16:creationId xmlns:a16="http://schemas.microsoft.com/office/drawing/2014/main" id="{44900583-CA12-4416-97CF-B1F6D11C9221}"/>
              </a:ext>
            </a:extLst>
          </p:cNvPr>
          <p:cNvSpPr txBox="1"/>
          <p:nvPr/>
        </p:nvSpPr>
        <p:spPr>
          <a:xfrm>
            <a:off x="457200" y="228600"/>
            <a:ext cx="11049000" cy="707886"/>
          </a:xfrm>
          <a:prstGeom prst="rect">
            <a:avLst/>
          </a:prstGeom>
          <a:noFill/>
        </p:spPr>
        <p:txBody>
          <a:bodyPr wrap="square" rtlCol="0">
            <a:spAutoFit/>
          </a:bodyPr>
          <a:lstStyle/>
          <a:p>
            <a:pPr algn="ctr"/>
            <a:r>
              <a:rPr lang="en-US" sz="1400" b="1" dirty="0">
                <a:solidFill>
                  <a:schemeClr val="tx2"/>
                </a:solidFill>
              </a:rPr>
              <a:t>Example of how you could look at different stakeholders processes to create </a:t>
            </a:r>
            <a:r>
              <a:rPr lang="en-US" sz="1400" b="1">
                <a:solidFill>
                  <a:schemeClr val="tx2"/>
                </a:solidFill>
              </a:rPr>
              <a:t>your court’s </a:t>
            </a:r>
            <a:r>
              <a:rPr lang="en-US" sz="1400" b="1" dirty="0">
                <a:solidFill>
                  <a:schemeClr val="tx2"/>
                </a:solidFill>
              </a:rPr>
              <a:t>process as you go through the following slides.</a:t>
            </a:r>
          </a:p>
          <a:p>
            <a:pPr algn="ctr"/>
            <a:r>
              <a:rPr lang="en-US" sz="1400" dirty="0">
                <a:solidFill>
                  <a:schemeClr val="tx2"/>
                </a:solidFill>
              </a:rPr>
              <a:t>Review each stakeholders groups processes can help create or update your process.</a:t>
            </a:r>
          </a:p>
          <a:p>
            <a:pPr algn="ctr"/>
            <a:r>
              <a:rPr lang="en-US" sz="1200" dirty="0">
                <a:solidFill>
                  <a:schemeClr val="tx2"/>
                </a:solidFill>
              </a:rPr>
              <a:t>Example of Change management tools: </a:t>
            </a:r>
            <a:r>
              <a:rPr lang="en-US" sz="1200" dirty="0">
                <a:hlinkClick r:id="rId3"/>
              </a:rPr>
              <a:t>Making Changes to Your FTC – Change Management Tools – Family and Youth Justice Programs (wacita.org)</a:t>
            </a:r>
            <a:endParaRPr lang="en-US" sz="1200" dirty="0">
              <a:solidFill>
                <a:schemeClr val="tx2"/>
              </a:solidFill>
            </a:endParaRPr>
          </a:p>
        </p:txBody>
      </p:sp>
      <p:sp>
        <p:nvSpPr>
          <p:cNvPr id="2" name="Rectangle 1">
            <a:extLst>
              <a:ext uri="{FF2B5EF4-FFF2-40B4-BE49-F238E27FC236}">
                <a16:creationId xmlns:a16="http://schemas.microsoft.com/office/drawing/2014/main" id="{1248F241-3D4C-47AD-B446-9986E15B15D9}"/>
              </a:ext>
            </a:extLst>
          </p:cNvPr>
          <p:cNvSpPr/>
          <p:nvPr/>
        </p:nvSpPr>
        <p:spPr>
          <a:xfrm>
            <a:off x="2362200" y="2133600"/>
            <a:ext cx="8915400" cy="1200329"/>
          </a:xfrm>
          <a:prstGeom prst="rect">
            <a:avLst/>
          </a:prstGeom>
        </p:spPr>
        <p:txBody>
          <a:bodyPr wrap="square">
            <a:spAutoFit/>
          </a:bodyPr>
          <a:lstStyle/>
          <a:p>
            <a:pPr algn="ctr"/>
            <a:r>
              <a:rPr lang="en-US" i="1" dirty="0">
                <a:solidFill>
                  <a:schemeClr val="tx2"/>
                </a:solidFill>
                <a:highlight>
                  <a:srgbClr val="FFFF00"/>
                </a:highlight>
              </a:rPr>
              <a:t>Keep in mind creating processes that allow for remote and in person style meetings and hearings.  Ensuring there is space and capacity for parties to meet as frequently as needed to facilitate timely conversations.  Making the needed accommodations for the families and professionals to encourage civility and engagement.</a:t>
            </a:r>
          </a:p>
        </p:txBody>
      </p:sp>
      <p:sp>
        <p:nvSpPr>
          <p:cNvPr id="7" name="Rectangle 6">
            <a:extLst>
              <a:ext uri="{FF2B5EF4-FFF2-40B4-BE49-F238E27FC236}">
                <a16:creationId xmlns:a16="http://schemas.microsoft.com/office/drawing/2014/main" id="{4A4255A1-6B16-431E-BA46-E004EEE80114}"/>
              </a:ext>
            </a:extLst>
          </p:cNvPr>
          <p:cNvSpPr/>
          <p:nvPr/>
        </p:nvSpPr>
        <p:spPr>
          <a:xfrm>
            <a:off x="2590800" y="4015264"/>
            <a:ext cx="8915400" cy="923330"/>
          </a:xfrm>
          <a:prstGeom prst="rect">
            <a:avLst/>
          </a:prstGeom>
        </p:spPr>
        <p:txBody>
          <a:bodyPr wrap="square">
            <a:spAutoFit/>
          </a:bodyPr>
          <a:lstStyle/>
          <a:p>
            <a:pPr algn="ctr"/>
            <a:r>
              <a:rPr lang="en-US" i="1" dirty="0">
                <a:solidFill>
                  <a:schemeClr val="tx2"/>
                </a:solidFill>
                <a:highlight>
                  <a:srgbClr val="00FF00"/>
                </a:highlight>
              </a:rPr>
              <a:t>Want to have more guidance or take more time working on court case management and scheduling.  Check out </a:t>
            </a:r>
            <a:r>
              <a:rPr lang="en-US" dirty="0">
                <a:highlight>
                  <a:srgbClr val="00FF00"/>
                </a:highlight>
                <a:hlinkClick r:id="rId4"/>
              </a:rPr>
              <a:t>Putting children and families first in dependency case management and scheduling | NCSC</a:t>
            </a:r>
            <a:endParaRPr lang="en-US" i="1" dirty="0">
              <a:solidFill>
                <a:schemeClr val="tx2"/>
              </a:solidFill>
              <a:highlight>
                <a:srgbClr val="00FF00"/>
              </a:highlight>
            </a:endParaRPr>
          </a:p>
        </p:txBody>
      </p:sp>
      <p:sp>
        <p:nvSpPr>
          <p:cNvPr id="8" name="Rectangle 7">
            <a:extLst>
              <a:ext uri="{FF2B5EF4-FFF2-40B4-BE49-F238E27FC236}">
                <a16:creationId xmlns:a16="http://schemas.microsoft.com/office/drawing/2014/main" id="{7A8346A3-DE13-4F33-ABE1-26A25A3D6DF8}"/>
              </a:ext>
            </a:extLst>
          </p:cNvPr>
          <p:cNvSpPr/>
          <p:nvPr/>
        </p:nvSpPr>
        <p:spPr>
          <a:xfrm>
            <a:off x="2743200" y="5334000"/>
            <a:ext cx="8686800" cy="646331"/>
          </a:xfrm>
          <a:prstGeom prst="rect">
            <a:avLst/>
          </a:prstGeom>
        </p:spPr>
        <p:txBody>
          <a:bodyPr wrap="square">
            <a:spAutoFit/>
          </a:bodyPr>
          <a:lstStyle/>
          <a:p>
            <a:pPr algn="ctr"/>
            <a:r>
              <a:rPr lang="en-US" i="1" dirty="0">
                <a:solidFill>
                  <a:schemeClr val="tx2"/>
                </a:solidFill>
                <a:highlight>
                  <a:srgbClr val="00FFFF"/>
                </a:highlight>
              </a:rPr>
              <a:t>For additional technical assistance reach out to the AOC, Family and Youth Justice Programs by  contacting ……</a:t>
            </a:r>
          </a:p>
        </p:txBody>
      </p:sp>
    </p:spTree>
    <p:custDataLst>
      <p:tags r:id="rId1"/>
    </p:custDataLst>
    <p:extLst>
      <p:ext uri="{BB962C8B-B14F-4D97-AF65-F5344CB8AC3E}">
        <p14:creationId xmlns:p14="http://schemas.microsoft.com/office/powerpoint/2010/main" val="2162180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9A66D9-E182-4595-9189-0B37311258AF}"/>
              </a:ext>
            </a:extLst>
          </p:cNvPr>
          <p:cNvPicPr>
            <a:picLocks noChangeAspect="1"/>
          </p:cNvPicPr>
          <p:nvPr/>
        </p:nvPicPr>
        <p:blipFill rotWithShape="1">
          <a:blip r:embed="rId3"/>
          <a:srcRect l="6250" r="47710"/>
          <a:stretch/>
        </p:blipFill>
        <p:spPr>
          <a:xfrm>
            <a:off x="7626555" y="457200"/>
            <a:ext cx="4495800" cy="5492846"/>
          </a:xfrm>
          <a:prstGeom prst="rect">
            <a:avLst/>
          </a:prstGeom>
        </p:spPr>
      </p:pic>
      <p:sp>
        <p:nvSpPr>
          <p:cNvPr id="2" name="Title 1">
            <a:extLst>
              <a:ext uri="{FF2B5EF4-FFF2-40B4-BE49-F238E27FC236}">
                <a16:creationId xmlns:a16="http://schemas.microsoft.com/office/drawing/2014/main" id="{4F027961-A460-4346-B952-F2498537D0A7}"/>
              </a:ext>
            </a:extLst>
          </p:cNvPr>
          <p:cNvSpPr>
            <a:spLocks noGrp="1"/>
          </p:cNvSpPr>
          <p:nvPr>
            <p:ph type="title"/>
          </p:nvPr>
        </p:nvSpPr>
        <p:spPr>
          <a:xfrm>
            <a:off x="152400" y="175418"/>
            <a:ext cx="7010400" cy="1325563"/>
          </a:xfrm>
        </p:spPr>
        <p:txBody>
          <a:bodyPr>
            <a:normAutofit/>
          </a:bodyPr>
          <a:lstStyle/>
          <a:p>
            <a:r>
              <a:rPr lang="en-US" sz="5400" b="1" dirty="0">
                <a:latin typeface="+mn-lt"/>
              </a:rPr>
              <a:t>Instructions for Use</a:t>
            </a:r>
          </a:p>
        </p:txBody>
      </p:sp>
      <p:sp>
        <p:nvSpPr>
          <p:cNvPr id="3" name="Text Placeholder 2">
            <a:extLst>
              <a:ext uri="{FF2B5EF4-FFF2-40B4-BE49-F238E27FC236}">
                <a16:creationId xmlns:a16="http://schemas.microsoft.com/office/drawing/2014/main" id="{BE2C6A54-4224-46AE-8736-AB00CA68880A}"/>
              </a:ext>
            </a:extLst>
          </p:cNvPr>
          <p:cNvSpPr>
            <a:spLocks noGrp="1"/>
          </p:cNvSpPr>
          <p:nvPr>
            <p:ph type="body" sz="quarter" idx="13"/>
          </p:nvPr>
        </p:nvSpPr>
        <p:spPr>
          <a:xfrm>
            <a:off x="-158545" y="1495462"/>
            <a:ext cx="7772400" cy="4941869"/>
          </a:xfrm>
        </p:spPr>
        <p:txBody>
          <a:bodyPr>
            <a:normAutofit/>
          </a:bodyPr>
          <a:lstStyle/>
          <a:p>
            <a:pPr marL="742950" indent="-365760" algn="l">
              <a:buFont typeface="+mj-lt"/>
              <a:buAutoNum type="arabicPeriod"/>
            </a:pPr>
            <a:r>
              <a:rPr lang="en-US" sz="1800" dirty="0"/>
              <a:t>Gather a group of your dependency stakeholders.  </a:t>
            </a:r>
          </a:p>
          <a:p>
            <a:pPr marL="1062990" lvl="1" indent="0">
              <a:buNone/>
            </a:pPr>
            <a:r>
              <a:rPr lang="en-US" sz="1600" i="1" dirty="0">
                <a:solidFill>
                  <a:schemeClr val="tx2"/>
                </a:solidFill>
              </a:rPr>
              <a:t>This group could include different individuals from the Court, Judicial Officers, Clerk’s Office, CASA/GAL, Parent and Child representation, Office of Public Defense, Attorney Generals Office, DCYF and any others who play a role in your dependency court process from the start of a case through the first six months.</a:t>
            </a:r>
          </a:p>
          <a:p>
            <a:pPr marL="742950" indent="-365760" algn="l">
              <a:buFont typeface="+mj-lt"/>
              <a:buAutoNum type="arabicPeriod"/>
            </a:pPr>
            <a:r>
              <a:rPr lang="en-US" sz="1800" dirty="0"/>
              <a:t>Take the HB 1227 Court Readiness Assessment with your group.</a:t>
            </a:r>
          </a:p>
          <a:p>
            <a:pPr marL="742950" indent="-365760" algn="l">
              <a:buFont typeface="+mj-lt"/>
              <a:buAutoNum type="arabicPeriod"/>
            </a:pPr>
            <a:r>
              <a:rPr lang="en-US" sz="1800" dirty="0"/>
              <a:t>Help your court and stakeholders create a roadmap of their current processes.  Include hearings, meetings between the parties, and major steps.</a:t>
            </a:r>
          </a:p>
          <a:p>
            <a:pPr marL="742950" indent="-365760" algn="l">
              <a:buFont typeface="+mj-lt"/>
              <a:buAutoNum type="arabicPeriod"/>
            </a:pPr>
            <a:r>
              <a:rPr lang="en-US" sz="1800" dirty="0"/>
              <a:t>Review the results of the HB 1227 Readiness Assessment as a group to identify the areas in your roadmap in need of attention</a:t>
            </a:r>
            <a:r>
              <a:rPr lang="en-US" sz="1800" i="1" dirty="0"/>
              <a:t>.  </a:t>
            </a:r>
          </a:p>
          <a:p>
            <a:pPr marL="1062990" lvl="1" indent="0">
              <a:buNone/>
            </a:pPr>
            <a:r>
              <a:rPr lang="en-US" sz="1600" i="1" dirty="0">
                <a:solidFill>
                  <a:schemeClr val="tx2"/>
                </a:solidFill>
              </a:rPr>
              <a:t>The HB 1227 Readiness Assessment will link you to further detail to lead these discussions.</a:t>
            </a:r>
          </a:p>
          <a:p>
            <a:pPr marL="742950" indent="-365760" algn="l">
              <a:buFont typeface="+mj-lt"/>
              <a:buAutoNum type="arabicPeriod"/>
            </a:pPr>
            <a:r>
              <a:rPr lang="en-US" sz="1800" dirty="0"/>
              <a:t>Work through each identified section in the assessment that your group identified as an area that needs updating.  Update your roadmap as you go.  Use the Readiness Assessment and slides to help guide your discussions.</a:t>
            </a:r>
          </a:p>
        </p:txBody>
      </p:sp>
      <p:sp>
        <p:nvSpPr>
          <p:cNvPr id="5" name="Rectangle 4">
            <a:extLst>
              <a:ext uri="{FF2B5EF4-FFF2-40B4-BE49-F238E27FC236}">
                <a16:creationId xmlns:a16="http://schemas.microsoft.com/office/drawing/2014/main" id="{69834C34-BDB4-43AC-879D-1CAE30C2D9DD}"/>
              </a:ext>
            </a:extLst>
          </p:cNvPr>
          <p:cNvSpPr/>
          <p:nvPr/>
        </p:nvSpPr>
        <p:spPr>
          <a:xfrm>
            <a:off x="7931355" y="5924646"/>
            <a:ext cx="3886200" cy="738664"/>
          </a:xfrm>
          <a:prstGeom prst="rect">
            <a:avLst/>
          </a:prstGeom>
        </p:spPr>
        <p:txBody>
          <a:bodyPr wrap="square">
            <a:spAutoFit/>
          </a:bodyPr>
          <a:lstStyle/>
          <a:p>
            <a:r>
              <a:rPr lang="en-US" sz="1400" dirty="0">
                <a:solidFill>
                  <a:schemeClr val="tx2"/>
                </a:solidFill>
              </a:rPr>
              <a:t>*If you have processes to update or create as you work through the slides, the last slide will help you start that process.</a:t>
            </a:r>
          </a:p>
        </p:txBody>
      </p:sp>
    </p:spTree>
    <p:custDataLst>
      <p:tags r:id="rId1"/>
    </p:custDataLst>
    <p:extLst>
      <p:ext uri="{BB962C8B-B14F-4D97-AF65-F5344CB8AC3E}">
        <p14:creationId xmlns:p14="http://schemas.microsoft.com/office/powerpoint/2010/main" val="348051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AutoShape 110" title="Arrow pointing to the right"/>
          <p:cNvSpPr>
            <a:spLocks noChangeArrowheads="1"/>
          </p:cNvSpPr>
          <p:nvPr/>
        </p:nvSpPr>
        <p:spPr bwMode="auto">
          <a:xfrm>
            <a:off x="1182425" y="402682"/>
            <a:ext cx="520944" cy="863598"/>
          </a:xfrm>
          <a:prstGeom prst="rightArrow">
            <a:avLst>
              <a:gd name="adj1" fmla="val 55843"/>
              <a:gd name="adj2" fmla="val 49879"/>
            </a:avLst>
          </a:prstGeom>
          <a:gradFill flip="none" rotWithShape="1">
            <a:gsLst>
              <a:gs pos="0">
                <a:srgbClr val="FFFFFF">
                  <a:alpha val="0"/>
                </a:srgbClr>
              </a:gs>
              <a:gs pos="100000">
                <a:srgbClr val="FFFFFF"/>
              </a:gs>
            </a:gsLst>
            <a:lin ang="0" scaled="1"/>
            <a:tileRect/>
          </a:gradFill>
          <a:ln w="9525">
            <a:noFill/>
            <a:miter lim="800000"/>
            <a:headEnd/>
            <a:tailEnd/>
          </a:ln>
        </p:spPr>
        <p:txBody>
          <a:bodyPr wrap="none" anchor="ctr"/>
          <a:lstStyle/>
          <a:p>
            <a:endParaRPr lang="en-US" dirty="0">
              <a:latin typeface="+mn-lt"/>
            </a:endParaRPr>
          </a:p>
        </p:txBody>
      </p:sp>
      <p:sp>
        <p:nvSpPr>
          <p:cNvPr id="4" name="Text Placeholder 3">
            <a:extLst>
              <a:ext uri="{FF2B5EF4-FFF2-40B4-BE49-F238E27FC236}">
                <a16:creationId xmlns:a16="http://schemas.microsoft.com/office/drawing/2014/main" id="{16B84C2A-EBA6-4721-B367-D7B2C5111AED}"/>
              </a:ext>
            </a:extLst>
          </p:cNvPr>
          <p:cNvSpPr>
            <a:spLocks noGrp="1"/>
          </p:cNvSpPr>
          <p:nvPr>
            <p:ph type="body" sz="quarter" idx="10"/>
          </p:nvPr>
        </p:nvSpPr>
        <p:spPr>
          <a:xfrm>
            <a:off x="1712989" y="642392"/>
            <a:ext cx="1806275" cy="239602"/>
          </a:xfrm>
        </p:spPr>
        <p:txBody>
          <a:bodyPr/>
          <a:lstStyle/>
          <a:p>
            <a:pPr algn="l"/>
            <a:r>
              <a:rPr lang="en-US" sz="1400" dirty="0"/>
              <a:t>Dependency Petition Filed</a:t>
            </a:r>
          </a:p>
        </p:txBody>
      </p:sp>
      <p:sp>
        <p:nvSpPr>
          <p:cNvPr id="6" name="Text Placeholder 5">
            <a:extLst>
              <a:ext uri="{FF2B5EF4-FFF2-40B4-BE49-F238E27FC236}">
                <a16:creationId xmlns:a16="http://schemas.microsoft.com/office/drawing/2014/main" id="{2A53D96C-539B-4E54-8B89-9558BBD32D37}"/>
              </a:ext>
            </a:extLst>
          </p:cNvPr>
          <p:cNvSpPr>
            <a:spLocks noGrp="1"/>
          </p:cNvSpPr>
          <p:nvPr>
            <p:ph type="body" sz="quarter" idx="12"/>
          </p:nvPr>
        </p:nvSpPr>
        <p:spPr/>
        <p:txBody>
          <a:bodyPr/>
          <a:lstStyle/>
          <a:p>
            <a:endParaRPr lang="en-US"/>
          </a:p>
        </p:txBody>
      </p:sp>
      <p:sp>
        <p:nvSpPr>
          <p:cNvPr id="7" name="Text Placeholder 6">
            <a:extLst>
              <a:ext uri="{FF2B5EF4-FFF2-40B4-BE49-F238E27FC236}">
                <a16:creationId xmlns:a16="http://schemas.microsoft.com/office/drawing/2014/main" id="{D75EA319-0BA8-483B-B5DF-CE76F1A6430B}"/>
              </a:ext>
            </a:extLst>
          </p:cNvPr>
          <p:cNvSpPr>
            <a:spLocks noGrp="1"/>
          </p:cNvSpPr>
          <p:nvPr>
            <p:ph type="body" sz="quarter" idx="13"/>
          </p:nvPr>
        </p:nvSpPr>
        <p:spPr/>
        <p:txBody>
          <a:bodyPr/>
          <a:lstStyle/>
          <a:p>
            <a:endParaRPr lang="en-US" sz="1000" dirty="0"/>
          </a:p>
        </p:txBody>
      </p:sp>
      <p:sp>
        <p:nvSpPr>
          <p:cNvPr id="8" name="Text Placeholder 7">
            <a:extLst>
              <a:ext uri="{FF2B5EF4-FFF2-40B4-BE49-F238E27FC236}">
                <a16:creationId xmlns:a16="http://schemas.microsoft.com/office/drawing/2014/main" id="{6FE60E36-E23A-460F-8F04-E02FD4C76B70}"/>
              </a:ext>
            </a:extLst>
          </p:cNvPr>
          <p:cNvSpPr>
            <a:spLocks noGrp="1"/>
          </p:cNvSpPr>
          <p:nvPr>
            <p:ph type="body" sz="quarter" idx="14"/>
          </p:nvPr>
        </p:nvSpPr>
        <p:spPr/>
        <p:txBody>
          <a:bodyPr/>
          <a:lstStyle/>
          <a:p>
            <a:r>
              <a:rPr lang="en-US" sz="1200" dirty="0"/>
              <a:t>Shelter Care Hearing</a:t>
            </a:r>
          </a:p>
        </p:txBody>
      </p:sp>
      <p:sp>
        <p:nvSpPr>
          <p:cNvPr id="9" name="Text Placeholder 8">
            <a:extLst>
              <a:ext uri="{FF2B5EF4-FFF2-40B4-BE49-F238E27FC236}">
                <a16:creationId xmlns:a16="http://schemas.microsoft.com/office/drawing/2014/main" id="{77D1A344-66D0-482E-B0AE-442AC4378C7E}"/>
              </a:ext>
            </a:extLst>
          </p:cNvPr>
          <p:cNvSpPr>
            <a:spLocks noGrp="1"/>
          </p:cNvSpPr>
          <p:nvPr>
            <p:ph type="body" sz="quarter" idx="15"/>
          </p:nvPr>
        </p:nvSpPr>
        <p:spPr/>
        <p:txBody>
          <a:bodyPr/>
          <a:lstStyle/>
          <a:p>
            <a:pPr marL="0" indent="0">
              <a:buNone/>
            </a:pPr>
            <a:endParaRPr lang="en-US" sz="1000" dirty="0"/>
          </a:p>
        </p:txBody>
      </p:sp>
      <p:sp>
        <p:nvSpPr>
          <p:cNvPr id="10" name="Text Placeholder 9">
            <a:extLst>
              <a:ext uri="{FF2B5EF4-FFF2-40B4-BE49-F238E27FC236}">
                <a16:creationId xmlns:a16="http://schemas.microsoft.com/office/drawing/2014/main" id="{CAF9BEBE-89F1-4437-BA39-9A2D865BB987}"/>
              </a:ext>
            </a:extLst>
          </p:cNvPr>
          <p:cNvSpPr>
            <a:spLocks noGrp="1"/>
          </p:cNvSpPr>
          <p:nvPr>
            <p:ph type="body" sz="quarter" idx="16"/>
          </p:nvPr>
        </p:nvSpPr>
        <p:spPr/>
        <p:txBody>
          <a:bodyPr/>
          <a:lstStyle/>
          <a:p>
            <a:endParaRPr lang="en-US" sz="1200" dirty="0"/>
          </a:p>
        </p:txBody>
      </p:sp>
      <p:sp>
        <p:nvSpPr>
          <p:cNvPr id="11" name="Text Placeholder 10">
            <a:extLst>
              <a:ext uri="{FF2B5EF4-FFF2-40B4-BE49-F238E27FC236}">
                <a16:creationId xmlns:a16="http://schemas.microsoft.com/office/drawing/2014/main" id="{F73C7655-7AD1-4499-8548-0DF446F69EAE}"/>
              </a:ext>
            </a:extLst>
          </p:cNvPr>
          <p:cNvSpPr>
            <a:spLocks noGrp="1"/>
          </p:cNvSpPr>
          <p:nvPr>
            <p:ph type="body" sz="quarter" idx="17"/>
          </p:nvPr>
        </p:nvSpPr>
        <p:spPr>
          <a:xfrm>
            <a:off x="10019015" y="986795"/>
            <a:ext cx="993833" cy="613405"/>
          </a:xfrm>
        </p:spPr>
        <p:txBody>
          <a:bodyPr/>
          <a:lstStyle/>
          <a:p>
            <a:endParaRPr lang="en-US" sz="1000" dirty="0"/>
          </a:p>
        </p:txBody>
      </p:sp>
      <p:sp>
        <p:nvSpPr>
          <p:cNvPr id="12" name="Text Placeholder 11">
            <a:extLst>
              <a:ext uri="{FF2B5EF4-FFF2-40B4-BE49-F238E27FC236}">
                <a16:creationId xmlns:a16="http://schemas.microsoft.com/office/drawing/2014/main" id="{4ACFB362-F4D5-4D4A-B7A3-97E73D305B42}"/>
              </a:ext>
            </a:extLst>
          </p:cNvPr>
          <p:cNvSpPr>
            <a:spLocks noGrp="1"/>
          </p:cNvSpPr>
          <p:nvPr>
            <p:ph type="body" sz="quarter" idx="18"/>
          </p:nvPr>
        </p:nvSpPr>
        <p:spPr/>
        <p:txBody>
          <a:bodyPr/>
          <a:lstStyle/>
          <a:p>
            <a:endParaRPr lang="en-US" sz="1200" dirty="0"/>
          </a:p>
        </p:txBody>
      </p:sp>
      <p:sp>
        <p:nvSpPr>
          <p:cNvPr id="13" name="Text Placeholder 12">
            <a:extLst>
              <a:ext uri="{FF2B5EF4-FFF2-40B4-BE49-F238E27FC236}">
                <a16:creationId xmlns:a16="http://schemas.microsoft.com/office/drawing/2014/main" id="{8C21C4A5-12E6-4DC5-8296-3ED4F754B2C6}"/>
              </a:ext>
            </a:extLst>
          </p:cNvPr>
          <p:cNvSpPr>
            <a:spLocks noGrp="1"/>
          </p:cNvSpPr>
          <p:nvPr>
            <p:ph type="body" sz="quarter" idx="19"/>
          </p:nvPr>
        </p:nvSpPr>
        <p:spPr/>
        <p:txBody>
          <a:bodyPr/>
          <a:lstStyle/>
          <a:p>
            <a:endParaRPr lang="en-US" sz="1000" dirty="0"/>
          </a:p>
        </p:txBody>
      </p:sp>
      <p:sp>
        <p:nvSpPr>
          <p:cNvPr id="14" name="Text Placeholder 13">
            <a:extLst>
              <a:ext uri="{FF2B5EF4-FFF2-40B4-BE49-F238E27FC236}">
                <a16:creationId xmlns:a16="http://schemas.microsoft.com/office/drawing/2014/main" id="{E8F2F6B8-2E04-4BF6-956B-8133575DDED1}"/>
              </a:ext>
            </a:extLst>
          </p:cNvPr>
          <p:cNvSpPr>
            <a:spLocks noGrp="1"/>
          </p:cNvSpPr>
          <p:nvPr>
            <p:ph type="body" sz="quarter" idx="20"/>
          </p:nvPr>
        </p:nvSpPr>
        <p:spPr/>
        <p:txBody>
          <a:bodyPr/>
          <a:lstStyle/>
          <a:p>
            <a:endParaRPr lang="en-US" sz="1400" dirty="0"/>
          </a:p>
        </p:txBody>
      </p:sp>
      <p:sp>
        <p:nvSpPr>
          <p:cNvPr id="15" name="Text Placeholder 14">
            <a:extLst>
              <a:ext uri="{FF2B5EF4-FFF2-40B4-BE49-F238E27FC236}">
                <a16:creationId xmlns:a16="http://schemas.microsoft.com/office/drawing/2014/main" id="{F5541909-1013-41E1-BA74-A4F825DA02CF}"/>
              </a:ext>
            </a:extLst>
          </p:cNvPr>
          <p:cNvSpPr>
            <a:spLocks noGrp="1"/>
          </p:cNvSpPr>
          <p:nvPr>
            <p:ph type="body" sz="quarter" idx="21"/>
          </p:nvPr>
        </p:nvSpPr>
        <p:spPr/>
        <p:txBody>
          <a:bodyPr/>
          <a:lstStyle/>
          <a:p>
            <a:pPr marL="0" indent="0">
              <a:buNone/>
            </a:pPr>
            <a:endParaRPr lang="en-US" sz="1000" dirty="0"/>
          </a:p>
        </p:txBody>
      </p:sp>
      <p:sp>
        <p:nvSpPr>
          <p:cNvPr id="16" name="Text Placeholder 15">
            <a:extLst>
              <a:ext uri="{FF2B5EF4-FFF2-40B4-BE49-F238E27FC236}">
                <a16:creationId xmlns:a16="http://schemas.microsoft.com/office/drawing/2014/main" id="{30EA4A3A-4A14-43B1-9E09-C9B2D2A49990}"/>
              </a:ext>
            </a:extLst>
          </p:cNvPr>
          <p:cNvSpPr>
            <a:spLocks noGrp="1"/>
          </p:cNvSpPr>
          <p:nvPr>
            <p:ph type="body" sz="quarter" idx="22"/>
          </p:nvPr>
        </p:nvSpPr>
        <p:spPr/>
        <p:txBody>
          <a:bodyPr/>
          <a:lstStyle/>
          <a:p>
            <a:endParaRPr lang="en-US" sz="1200" dirty="0"/>
          </a:p>
        </p:txBody>
      </p:sp>
      <p:sp>
        <p:nvSpPr>
          <p:cNvPr id="17" name="Text Placeholder 16">
            <a:extLst>
              <a:ext uri="{FF2B5EF4-FFF2-40B4-BE49-F238E27FC236}">
                <a16:creationId xmlns:a16="http://schemas.microsoft.com/office/drawing/2014/main" id="{182A2768-BE2F-418A-BF07-5D8597A55C70}"/>
              </a:ext>
            </a:extLst>
          </p:cNvPr>
          <p:cNvSpPr>
            <a:spLocks noGrp="1"/>
          </p:cNvSpPr>
          <p:nvPr>
            <p:ph type="body" sz="quarter" idx="23"/>
          </p:nvPr>
        </p:nvSpPr>
        <p:spPr/>
        <p:txBody>
          <a:bodyPr/>
          <a:lstStyle/>
          <a:p>
            <a:endParaRPr lang="en-US" sz="1000" dirty="0"/>
          </a:p>
        </p:txBody>
      </p:sp>
      <p:sp>
        <p:nvSpPr>
          <p:cNvPr id="18" name="Text Placeholder 17">
            <a:extLst>
              <a:ext uri="{FF2B5EF4-FFF2-40B4-BE49-F238E27FC236}">
                <a16:creationId xmlns:a16="http://schemas.microsoft.com/office/drawing/2014/main" id="{CC8F7821-37F5-46E6-9F2A-4A1ADE8EBF41}"/>
              </a:ext>
            </a:extLst>
          </p:cNvPr>
          <p:cNvSpPr>
            <a:spLocks noGrp="1"/>
          </p:cNvSpPr>
          <p:nvPr>
            <p:ph type="body" sz="quarter" idx="24"/>
          </p:nvPr>
        </p:nvSpPr>
        <p:spPr/>
        <p:txBody>
          <a:bodyPr/>
          <a:lstStyle/>
          <a:p>
            <a:r>
              <a:rPr lang="en-US" sz="1100" dirty="0"/>
              <a:t>Continued Shelter Care Hearing</a:t>
            </a:r>
          </a:p>
          <a:p>
            <a:endParaRPr lang="en-US" sz="1200" dirty="0"/>
          </a:p>
        </p:txBody>
      </p:sp>
      <p:sp>
        <p:nvSpPr>
          <p:cNvPr id="19" name="Text Placeholder 18">
            <a:extLst>
              <a:ext uri="{FF2B5EF4-FFF2-40B4-BE49-F238E27FC236}">
                <a16:creationId xmlns:a16="http://schemas.microsoft.com/office/drawing/2014/main" id="{C8ECFD2A-1AB1-4279-BA30-6754655839EC}"/>
              </a:ext>
            </a:extLst>
          </p:cNvPr>
          <p:cNvSpPr>
            <a:spLocks noGrp="1"/>
          </p:cNvSpPr>
          <p:nvPr>
            <p:ph type="body" sz="quarter" idx="25"/>
          </p:nvPr>
        </p:nvSpPr>
        <p:spPr/>
        <p:txBody>
          <a:bodyPr/>
          <a:lstStyle/>
          <a:p>
            <a:pPr marL="0" indent="0">
              <a:buNone/>
            </a:pPr>
            <a:endParaRPr lang="en-US" sz="1000" dirty="0"/>
          </a:p>
        </p:txBody>
      </p:sp>
      <p:sp>
        <p:nvSpPr>
          <p:cNvPr id="20" name="Text Placeholder 19">
            <a:extLst>
              <a:ext uri="{FF2B5EF4-FFF2-40B4-BE49-F238E27FC236}">
                <a16:creationId xmlns:a16="http://schemas.microsoft.com/office/drawing/2014/main" id="{8ED07F0B-4E5D-4A58-8837-57BFC6DB4C88}"/>
              </a:ext>
            </a:extLst>
          </p:cNvPr>
          <p:cNvSpPr>
            <a:spLocks noGrp="1"/>
          </p:cNvSpPr>
          <p:nvPr>
            <p:ph type="body" sz="quarter" idx="26"/>
          </p:nvPr>
        </p:nvSpPr>
        <p:spPr/>
        <p:txBody>
          <a:bodyPr/>
          <a:lstStyle/>
          <a:p>
            <a:endParaRPr lang="en-US" sz="1200" dirty="0"/>
          </a:p>
        </p:txBody>
      </p:sp>
      <p:sp>
        <p:nvSpPr>
          <p:cNvPr id="21" name="Text Placeholder 20">
            <a:extLst>
              <a:ext uri="{FF2B5EF4-FFF2-40B4-BE49-F238E27FC236}">
                <a16:creationId xmlns:a16="http://schemas.microsoft.com/office/drawing/2014/main" id="{05CE3955-2C0F-45AA-947A-8241CED2DB06}"/>
              </a:ext>
            </a:extLst>
          </p:cNvPr>
          <p:cNvSpPr>
            <a:spLocks noGrp="1"/>
          </p:cNvSpPr>
          <p:nvPr>
            <p:ph type="body" sz="quarter" idx="27"/>
          </p:nvPr>
        </p:nvSpPr>
        <p:spPr/>
        <p:txBody>
          <a:bodyPr/>
          <a:lstStyle/>
          <a:p>
            <a:endParaRPr lang="en-US" sz="1000" dirty="0"/>
          </a:p>
        </p:txBody>
      </p:sp>
      <p:sp>
        <p:nvSpPr>
          <p:cNvPr id="22" name="Text Placeholder 21">
            <a:extLst>
              <a:ext uri="{FF2B5EF4-FFF2-40B4-BE49-F238E27FC236}">
                <a16:creationId xmlns:a16="http://schemas.microsoft.com/office/drawing/2014/main" id="{63370533-C295-4CCF-A129-055D14F924EA}"/>
              </a:ext>
            </a:extLst>
          </p:cNvPr>
          <p:cNvSpPr>
            <a:spLocks noGrp="1"/>
          </p:cNvSpPr>
          <p:nvPr>
            <p:ph type="body" sz="quarter" idx="28"/>
          </p:nvPr>
        </p:nvSpPr>
        <p:spPr/>
        <p:txBody>
          <a:bodyPr/>
          <a:lstStyle/>
          <a:p>
            <a:endParaRPr lang="en-US" sz="1200" dirty="0"/>
          </a:p>
        </p:txBody>
      </p:sp>
      <p:sp>
        <p:nvSpPr>
          <p:cNvPr id="23" name="Text Placeholder 22">
            <a:extLst>
              <a:ext uri="{FF2B5EF4-FFF2-40B4-BE49-F238E27FC236}">
                <a16:creationId xmlns:a16="http://schemas.microsoft.com/office/drawing/2014/main" id="{8BEAF27C-326A-4165-A25B-0C985891FBD2}"/>
              </a:ext>
            </a:extLst>
          </p:cNvPr>
          <p:cNvSpPr>
            <a:spLocks noGrp="1"/>
          </p:cNvSpPr>
          <p:nvPr>
            <p:ph type="body" sz="quarter" idx="29"/>
          </p:nvPr>
        </p:nvSpPr>
        <p:spPr/>
        <p:txBody>
          <a:bodyPr/>
          <a:lstStyle/>
          <a:p>
            <a:endParaRPr lang="en-US" sz="1000" dirty="0"/>
          </a:p>
        </p:txBody>
      </p:sp>
      <p:sp>
        <p:nvSpPr>
          <p:cNvPr id="24" name="Text Placeholder 23">
            <a:extLst>
              <a:ext uri="{FF2B5EF4-FFF2-40B4-BE49-F238E27FC236}">
                <a16:creationId xmlns:a16="http://schemas.microsoft.com/office/drawing/2014/main" id="{195CB63A-7F4F-4225-9CF3-4C30479A9C44}"/>
              </a:ext>
            </a:extLst>
          </p:cNvPr>
          <p:cNvSpPr>
            <a:spLocks noGrp="1"/>
          </p:cNvSpPr>
          <p:nvPr>
            <p:ph type="body" sz="quarter" idx="30"/>
          </p:nvPr>
        </p:nvSpPr>
        <p:spPr/>
        <p:txBody>
          <a:bodyPr/>
          <a:lstStyle/>
          <a:p>
            <a:endParaRPr lang="en-US" sz="1200" dirty="0"/>
          </a:p>
        </p:txBody>
      </p:sp>
      <p:sp>
        <p:nvSpPr>
          <p:cNvPr id="25" name="Text Placeholder 24">
            <a:extLst>
              <a:ext uri="{FF2B5EF4-FFF2-40B4-BE49-F238E27FC236}">
                <a16:creationId xmlns:a16="http://schemas.microsoft.com/office/drawing/2014/main" id="{9F1A37B9-5DAA-48A4-8CDC-3364351EE0F2}"/>
              </a:ext>
            </a:extLst>
          </p:cNvPr>
          <p:cNvSpPr>
            <a:spLocks noGrp="1"/>
          </p:cNvSpPr>
          <p:nvPr>
            <p:ph type="body" sz="quarter" idx="31"/>
          </p:nvPr>
        </p:nvSpPr>
        <p:spPr/>
        <p:txBody>
          <a:bodyPr/>
          <a:lstStyle/>
          <a:p>
            <a:endParaRPr lang="en-US" sz="1000" dirty="0"/>
          </a:p>
        </p:txBody>
      </p:sp>
      <p:sp>
        <p:nvSpPr>
          <p:cNvPr id="27" name="Text Placeholder 26">
            <a:extLst>
              <a:ext uri="{FF2B5EF4-FFF2-40B4-BE49-F238E27FC236}">
                <a16:creationId xmlns:a16="http://schemas.microsoft.com/office/drawing/2014/main" id="{7D6B3612-45CC-4BBB-A486-18EB52747009}"/>
              </a:ext>
            </a:extLst>
          </p:cNvPr>
          <p:cNvSpPr>
            <a:spLocks noGrp="1"/>
          </p:cNvSpPr>
          <p:nvPr>
            <p:ph type="body" sz="quarter" idx="32"/>
          </p:nvPr>
        </p:nvSpPr>
        <p:spPr/>
        <p:txBody>
          <a:bodyPr/>
          <a:lstStyle/>
          <a:p>
            <a:endParaRPr lang="en-US" sz="1200" dirty="0"/>
          </a:p>
        </p:txBody>
      </p:sp>
      <p:sp>
        <p:nvSpPr>
          <p:cNvPr id="28" name="Text Placeholder 27">
            <a:extLst>
              <a:ext uri="{FF2B5EF4-FFF2-40B4-BE49-F238E27FC236}">
                <a16:creationId xmlns:a16="http://schemas.microsoft.com/office/drawing/2014/main" id="{17884695-7239-4A80-870F-D22EC8879AF2}"/>
              </a:ext>
            </a:extLst>
          </p:cNvPr>
          <p:cNvSpPr>
            <a:spLocks noGrp="1"/>
          </p:cNvSpPr>
          <p:nvPr>
            <p:ph type="body" sz="quarter" idx="33"/>
          </p:nvPr>
        </p:nvSpPr>
        <p:spPr/>
        <p:txBody>
          <a:bodyPr/>
          <a:lstStyle/>
          <a:p>
            <a:endParaRPr lang="en-US" sz="1000" dirty="0"/>
          </a:p>
        </p:txBody>
      </p:sp>
      <p:sp>
        <p:nvSpPr>
          <p:cNvPr id="29" name="Text Placeholder 28">
            <a:extLst>
              <a:ext uri="{FF2B5EF4-FFF2-40B4-BE49-F238E27FC236}">
                <a16:creationId xmlns:a16="http://schemas.microsoft.com/office/drawing/2014/main" id="{1A64A35C-370B-4263-A6DB-E5BD8F93CC2F}"/>
              </a:ext>
            </a:extLst>
          </p:cNvPr>
          <p:cNvSpPr>
            <a:spLocks noGrp="1"/>
          </p:cNvSpPr>
          <p:nvPr>
            <p:ph type="body" sz="quarter" idx="34"/>
          </p:nvPr>
        </p:nvSpPr>
        <p:spPr/>
        <p:txBody>
          <a:bodyPr/>
          <a:lstStyle/>
          <a:p>
            <a:r>
              <a:rPr lang="en-US" sz="1200" dirty="0"/>
              <a:t>Fact Finding Hearing</a:t>
            </a:r>
          </a:p>
          <a:p>
            <a:endParaRPr lang="en-US" sz="1200" dirty="0"/>
          </a:p>
        </p:txBody>
      </p:sp>
      <p:sp>
        <p:nvSpPr>
          <p:cNvPr id="30" name="Text Placeholder 29">
            <a:extLst>
              <a:ext uri="{FF2B5EF4-FFF2-40B4-BE49-F238E27FC236}">
                <a16:creationId xmlns:a16="http://schemas.microsoft.com/office/drawing/2014/main" id="{167C93AA-3D52-4C34-B304-916C57BC5EE2}"/>
              </a:ext>
            </a:extLst>
          </p:cNvPr>
          <p:cNvSpPr>
            <a:spLocks noGrp="1"/>
          </p:cNvSpPr>
          <p:nvPr>
            <p:ph type="body" sz="quarter" idx="35"/>
          </p:nvPr>
        </p:nvSpPr>
        <p:spPr/>
        <p:txBody>
          <a:bodyPr/>
          <a:lstStyle/>
          <a:p>
            <a:endParaRPr lang="en-US" sz="1000" dirty="0"/>
          </a:p>
        </p:txBody>
      </p:sp>
      <p:sp>
        <p:nvSpPr>
          <p:cNvPr id="31" name="Text Placeholder 30">
            <a:extLst>
              <a:ext uri="{FF2B5EF4-FFF2-40B4-BE49-F238E27FC236}">
                <a16:creationId xmlns:a16="http://schemas.microsoft.com/office/drawing/2014/main" id="{054D7DD0-253A-4917-889A-5FA13F52F753}"/>
              </a:ext>
            </a:extLst>
          </p:cNvPr>
          <p:cNvSpPr>
            <a:spLocks noGrp="1"/>
          </p:cNvSpPr>
          <p:nvPr>
            <p:ph type="body" sz="quarter" idx="36"/>
          </p:nvPr>
        </p:nvSpPr>
        <p:spPr/>
        <p:txBody>
          <a:bodyPr/>
          <a:lstStyle/>
          <a:p>
            <a:endParaRPr lang="en-US" sz="1200" dirty="0"/>
          </a:p>
        </p:txBody>
      </p:sp>
      <p:sp>
        <p:nvSpPr>
          <p:cNvPr id="32" name="Text Placeholder 31">
            <a:extLst>
              <a:ext uri="{FF2B5EF4-FFF2-40B4-BE49-F238E27FC236}">
                <a16:creationId xmlns:a16="http://schemas.microsoft.com/office/drawing/2014/main" id="{7EF7971C-E7D3-4947-B77B-16FE0C088118}"/>
              </a:ext>
            </a:extLst>
          </p:cNvPr>
          <p:cNvSpPr>
            <a:spLocks noGrp="1"/>
          </p:cNvSpPr>
          <p:nvPr>
            <p:ph type="body" sz="quarter" idx="37"/>
          </p:nvPr>
        </p:nvSpPr>
        <p:spPr/>
        <p:txBody>
          <a:bodyPr/>
          <a:lstStyle/>
          <a:p>
            <a:endParaRPr lang="en-US" sz="1000" dirty="0"/>
          </a:p>
        </p:txBody>
      </p:sp>
      <p:sp>
        <p:nvSpPr>
          <p:cNvPr id="33" name="Text Placeholder 32">
            <a:extLst>
              <a:ext uri="{FF2B5EF4-FFF2-40B4-BE49-F238E27FC236}">
                <a16:creationId xmlns:a16="http://schemas.microsoft.com/office/drawing/2014/main" id="{FD96B3CC-717E-4D68-8D11-831D0340C190}"/>
              </a:ext>
            </a:extLst>
          </p:cNvPr>
          <p:cNvSpPr>
            <a:spLocks noGrp="1"/>
          </p:cNvSpPr>
          <p:nvPr>
            <p:ph type="body" sz="quarter" idx="38"/>
          </p:nvPr>
        </p:nvSpPr>
        <p:spPr/>
        <p:txBody>
          <a:bodyPr/>
          <a:lstStyle/>
          <a:p>
            <a:endParaRPr lang="en-US" sz="1200" dirty="0"/>
          </a:p>
        </p:txBody>
      </p:sp>
      <p:sp>
        <p:nvSpPr>
          <p:cNvPr id="34" name="Text Placeholder 33">
            <a:extLst>
              <a:ext uri="{FF2B5EF4-FFF2-40B4-BE49-F238E27FC236}">
                <a16:creationId xmlns:a16="http://schemas.microsoft.com/office/drawing/2014/main" id="{FECAC3CA-8319-4834-85C3-2064A72C48C4}"/>
              </a:ext>
            </a:extLst>
          </p:cNvPr>
          <p:cNvSpPr>
            <a:spLocks noGrp="1"/>
          </p:cNvSpPr>
          <p:nvPr>
            <p:ph type="body" sz="quarter" idx="39"/>
          </p:nvPr>
        </p:nvSpPr>
        <p:spPr/>
        <p:txBody>
          <a:bodyPr/>
          <a:lstStyle/>
          <a:p>
            <a:endParaRPr lang="en-US" sz="1000" dirty="0"/>
          </a:p>
        </p:txBody>
      </p:sp>
      <p:sp>
        <p:nvSpPr>
          <p:cNvPr id="35" name="Text Placeholder 34">
            <a:extLst>
              <a:ext uri="{FF2B5EF4-FFF2-40B4-BE49-F238E27FC236}">
                <a16:creationId xmlns:a16="http://schemas.microsoft.com/office/drawing/2014/main" id="{1A28D117-B2EF-4EAE-BDC9-DA64D3400901}"/>
              </a:ext>
            </a:extLst>
          </p:cNvPr>
          <p:cNvSpPr>
            <a:spLocks noGrp="1"/>
          </p:cNvSpPr>
          <p:nvPr>
            <p:ph type="body" sz="quarter" idx="40"/>
          </p:nvPr>
        </p:nvSpPr>
        <p:spPr/>
        <p:txBody>
          <a:bodyPr/>
          <a:lstStyle/>
          <a:p>
            <a:endParaRPr lang="en-US" sz="1200" dirty="0"/>
          </a:p>
        </p:txBody>
      </p:sp>
      <p:sp>
        <p:nvSpPr>
          <p:cNvPr id="36" name="Text Placeholder 35">
            <a:extLst>
              <a:ext uri="{FF2B5EF4-FFF2-40B4-BE49-F238E27FC236}">
                <a16:creationId xmlns:a16="http://schemas.microsoft.com/office/drawing/2014/main" id="{03A13DAE-7D25-4782-824C-E845C03D6C3D}"/>
              </a:ext>
            </a:extLst>
          </p:cNvPr>
          <p:cNvSpPr>
            <a:spLocks noGrp="1"/>
          </p:cNvSpPr>
          <p:nvPr>
            <p:ph type="body" sz="quarter" idx="41"/>
          </p:nvPr>
        </p:nvSpPr>
        <p:spPr/>
        <p:txBody>
          <a:bodyPr/>
          <a:lstStyle/>
          <a:p>
            <a:pPr marL="0" indent="0">
              <a:buNone/>
            </a:pPr>
            <a:endParaRPr lang="en-US" sz="1000" dirty="0"/>
          </a:p>
        </p:txBody>
      </p:sp>
      <p:sp>
        <p:nvSpPr>
          <p:cNvPr id="37" name="Text Placeholder 36">
            <a:extLst>
              <a:ext uri="{FF2B5EF4-FFF2-40B4-BE49-F238E27FC236}">
                <a16:creationId xmlns:a16="http://schemas.microsoft.com/office/drawing/2014/main" id="{09D1B5C0-A338-490B-B947-11087FCB5C0C}"/>
              </a:ext>
            </a:extLst>
          </p:cNvPr>
          <p:cNvSpPr>
            <a:spLocks noGrp="1"/>
          </p:cNvSpPr>
          <p:nvPr>
            <p:ph type="body" sz="quarter" idx="42"/>
          </p:nvPr>
        </p:nvSpPr>
        <p:spPr/>
        <p:txBody>
          <a:bodyPr/>
          <a:lstStyle/>
          <a:p>
            <a:endParaRPr lang="en-US" sz="1200" dirty="0"/>
          </a:p>
        </p:txBody>
      </p:sp>
      <p:sp>
        <p:nvSpPr>
          <p:cNvPr id="38" name="Text Placeholder 37">
            <a:extLst>
              <a:ext uri="{FF2B5EF4-FFF2-40B4-BE49-F238E27FC236}">
                <a16:creationId xmlns:a16="http://schemas.microsoft.com/office/drawing/2014/main" id="{D8B806D9-B05B-403B-8B86-525AD31CCE52}"/>
              </a:ext>
            </a:extLst>
          </p:cNvPr>
          <p:cNvSpPr>
            <a:spLocks noGrp="1"/>
          </p:cNvSpPr>
          <p:nvPr>
            <p:ph type="body" sz="quarter" idx="43"/>
          </p:nvPr>
        </p:nvSpPr>
        <p:spPr/>
        <p:txBody>
          <a:bodyPr/>
          <a:lstStyle/>
          <a:p>
            <a:endParaRPr lang="en-US" sz="1000" dirty="0"/>
          </a:p>
        </p:txBody>
      </p:sp>
      <p:sp>
        <p:nvSpPr>
          <p:cNvPr id="39" name="Text Placeholder 38">
            <a:extLst>
              <a:ext uri="{FF2B5EF4-FFF2-40B4-BE49-F238E27FC236}">
                <a16:creationId xmlns:a16="http://schemas.microsoft.com/office/drawing/2014/main" id="{BAB99B19-274F-493D-A790-65C0DFE746DD}"/>
              </a:ext>
            </a:extLst>
          </p:cNvPr>
          <p:cNvSpPr>
            <a:spLocks noGrp="1"/>
          </p:cNvSpPr>
          <p:nvPr>
            <p:ph type="body" sz="quarter" idx="44"/>
          </p:nvPr>
        </p:nvSpPr>
        <p:spPr>
          <a:xfrm>
            <a:off x="1420109" y="5329146"/>
            <a:ext cx="2089536" cy="258174"/>
          </a:xfrm>
        </p:spPr>
        <p:txBody>
          <a:bodyPr/>
          <a:lstStyle/>
          <a:p>
            <a:pPr algn="l"/>
            <a:r>
              <a:rPr lang="en-US" sz="1200" dirty="0"/>
              <a:t>First Dependency Review</a:t>
            </a:r>
          </a:p>
        </p:txBody>
      </p:sp>
      <p:sp>
        <p:nvSpPr>
          <p:cNvPr id="40" name="Text Placeholder 39">
            <a:extLst>
              <a:ext uri="{FF2B5EF4-FFF2-40B4-BE49-F238E27FC236}">
                <a16:creationId xmlns:a16="http://schemas.microsoft.com/office/drawing/2014/main" id="{779E5519-1390-405A-9631-0260EF1394C0}"/>
              </a:ext>
            </a:extLst>
          </p:cNvPr>
          <p:cNvSpPr>
            <a:spLocks noGrp="1"/>
          </p:cNvSpPr>
          <p:nvPr>
            <p:ph type="body" sz="quarter" idx="45"/>
          </p:nvPr>
        </p:nvSpPr>
        <p:spPr>
          <a:xfrm>
            <a:off x="1416057" y="5587960"/>
            <a:ext cx="2093587" cy="613405"/>
          </a:xfrm>
        </p:spPr>
        <p:txBody>
          <a:bodyPr/>
          <a:lstStyle/>
          <a:p>
            <a:endParaRPr lang="en-US" sz="1000" dirty="0"/>
          </a:p>
        </p:txBody>
      </p:sp>
      <p:sp>
        <p:nvSpPr>
          <p:cNvPr id="3" name="Title 2" hidden="1">
            <a:extLst>
              <a:ext uri="{FF2B5EF4-FFF2-40B4-BE49-F238E27FC236}">
                <a16:creationId xmlns:a16="http://schemas.microsoft.com/office/drawing/2014/main" id="{136D4E02-AE19-45CA-98CD-942829C89B70}"/>
              </a:ext>
            </a:extLst>
          </p:cNvPr>
          <p:cNvSpPr>
            <a:spLocks noGrp="1"/>
          </p:cNvSpPr>
          <p:nvPr>
            <p:ph type="title"/>
          </p:nvPr>
        </p:nvSpPr>
        <p:spPr/>
        <p:txBody>
          <a:bodyPr/>
          <a:lstStyle/>
          <a:p>
            <a:r>
              <a:rPr lang="en-US" dirty="0"/>
              <a:t>Slide Title</a:t>
            </a:r>
          </a:p>
        </p:txBody>
      </p:sp>
      <p:sp>
        <p:nvSpPr>
          <p:cNvPr id="41" name="TextBox 40">
            <a:extLst>
              <a:ext uri="{FF2B5EF4-FFF2-40B4-BE49-F238E27FC236}">
                <a16:creationId xmlns:a16="http://schemas.microsoft.com/office/drawing/2014/main" id="{1AD3FB06-5A2A-44CB-83DA-16D6D1178455}"/>
              </a:ext>
            </a:extLst>
          </p:cNvPr>
          <p:cNvSpPr txBox="1"/>
          <p:nvPr/>
        </p:nvSpPr>
        <p:spPr>
          <a:xfrm rot="16200000">
            <a:off x="-1953703" y="3194753"/>
            <a:ext cx="4791575" cy="646331"/>
          </a:xfrm>
          <a:prstGeom prst="rect">
            <a:avLst/>
          </a:prstGeom>
          <a:noFill/>
        </p:spPr>
        <p:txBody>
          <a:bodyPr wrap="square" rtlCol="0">
            <a:spAutoFit/>
          </a:bodyPr>
          <a:lstStyle/>
          <a:p>
            <a:r>
              <a:rPr lang="en-US" sz="3600" dirty="0">
                <a:solidFill>
                  <a:srgbClr val="FF0000"/>
                </a:solidFill>
              </a:rPr>
              <a:t>OUR CURRENT PROCESS</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D5F9F5-324C-4A61-9C40-7D4B88118E42}"/>
              </a:ext>
            </a:extLst>
          </p:cNvPr>
          <p:cNvSpPr>
            <a:spLocks noGrp="1"/>
          </p:cNvSpPr>
          <p:nvPr>
            <p:ph type="body" sz="quarter" idx="13"/>
          </p:nvPr>
        </p:nvSpPr>
        <p:spPr>
          <a:xfrm>
            <a:off x="420565" y="-685800"/>
            <a:ext cx="6400800" cy="4495800"/>
          </a:xfrm>
        </p:spPr>
        <p:txBody>
          <a:bodyPr>
            <a:normAutofit/>
          </a:bodyPr>
          <a:lstStyle/>
          <a:p>
            <a:r>
              <a:rPr lang="en-US" sz="4000" b="1" dirty="0">
                <a:effectLst>
                  <a:outerShdw blurRad="38100" dist="38100" dir="2700000" algn="tl">
                    <a:srgbClr val="000000">
                      <a:alpha val="43137"/>
                    </a:srgbClr>
                  </a:outerShdw>
                </a:effectLst>
              </a:rPr>
              <a:t>Review HB 1227 Readiness Assessment Results</a:t>
            </a:r>
            <a:endParaRPr lang="en-US" sz="2400" b="1" dirty="0">
              <a:effectLst>
                <a:outerShdw blurRad="38100" dist="38100" dir="2700000" algn="tl">
                  <a:srgbClr val="000000">
                    <a:alpha val="43137"/>
                  </a:srgbClr>
                </a:outerShdw>
              </a:effectLst>
            </a:endParaRPr>
          </a:p>
          <a:p>
            <a:endParaRPr lang="en-US" sz="2400" dirty="0"/>
          </a:p>
        </p:txBody>
      </p:sp>
      <p:sp>
        <p:nvSpPr>
          <p:cNvPr id="8" name="Rectangle 7">
            <a:extLst>
              <a:ext uri="{FF2B5EF4-FFF2-40B4-BE49-F238E27FC236}">
                <a16:creationId xmlns:a16="http://schemas.microsoft.com/office/drawing/2014/main" id="{BBA87900-5FE4-4FB9-AB93-E5BDECF51E69}"/>
              </a:ext>
            </a:extLst>
          </p:cNvPr>
          <p:cNvSpPr/>
          <p:nvPr/>
        </p:nvSpPr>
        <p:spPr>
          <a:xfrm>
            <a:off x="7469991" y="762000"/>
            <a:ext cx="4605704" cy="2862322"/>
          </a:xfrm>
          <a:prstGeom prst="rect">
            <a:avLst/>
          </a:prstGeom>
        </p:spPr>
        <p:txBody>
          <a:bodyPr wrap="square">
            <a:spAutoFit/>
          </a:bodyPr>
          <a:lstStyle/>
          <a:p>
            <a:r>
              <a:rPr lang="en-US" sz="2400" b="1" dirty="0">
                <a:solidFill>
                  <a:schemeClr val="tx2"/>
                </a:solidFill>
              </a:rPr>
              <a:t>1. Identify areas that need process improvement to be prepared for HB 1227.</a:t>
            </a:r>
            <a:br>
              <a:rPr lang="en-US" dirty="0">
                <a:solidFill>
                  <a:schemeClr val="tx2"/>
                </a:solidFill>
              </a:rPr>
            </a:br>
            <a:br>
              <a:rPr lang="en-US" dirty="0">
                <a:solidFill>
                  <a:schemeClr val="tx2"/>
                </a:solidFill>
              </a:rPr>
            </a:br>
            <a:r>
              <a:rPr lang="en-US" dirty="0">
                <a:solidFill>
                  <a:schemeClr val="tx2"/>
                </a:solidFill>
              </a:rPr>
              <a:t>Reminder: </a:t>
            </a:r>
            <a:r>
              <a:rPr lang="en-US" i="1" dirty="0">
                <a:solidFill>
                  <a:schemeClr val="tx2"/>
                </a:solidFill>
              </a:rPr>
              <a:t>select “Learn More”, for details on why this change is important, the connection to HB 1227, research, resources and recommendations to help guide your courts process improvement and questions to ask.</a:t>
            </a:r>
          </a:p>
        </p:txBody>
      </p:sp>
      <p:sp>
        <p:nvSpPr>
          <p:cNvPr id="10" name="Rectangle 9">
            <a:extLst>
              <a:ext uri="{FF2B5EF4-FFF2-40B4-BE49-F238E27FC236}">
                <a16:creationId xmlns:a16="http://schemas.microsoft.com/office/drawing/2014/main" id="{4899FABA-7511-4786-918C-5FD24EC7E806}"/>
              </a:ext>
            </a:extLst>
          </p:cNvPr>
          <p:cNvSpPr/>
          <p:nvPr/>
        </p:nvSpPr>
        <p:spPr>
          <a:xfrm>
            <a:off x="7469991" y="4267200"/>
            <a:ext cx="4413739" cy="1938992"/>
          </a:xfrm>
          <a:prstGeom prst="rect">
            <a:avLst/>
          </a:prstGeom>
        </p:spPr>
        <p:txBody>
          <a:bodyPr wrap="square">
            <a:spAutoFit/>
          </a:bodyPr>
          <a:lstStyle/>
          <a:p>
            <a:r>
              <a:rPr lang="en-US" sz="2400" b="1" dirty="0">
                <a:solidFill>
                  <a:schemeClr val="tx2"/>
                </a:solidFill>
              </a:rPr>
              <a:t>2. Lead cross-system process improvement meetings to work on each area of identified need using the following slides as a guide.</a:t>
            </a:r>
            <a:endParaRPr lang="en-US" sz="2000" b="1" dirty="0">
              <a:solidFill>
                <a:schemeClr val="tx2"/>
              </a:solidFill>
            </a:endParaRPr>
          </a:p>
        </p:txBody>
      </p:sp>
      <p:pic>
        <p:nvPicPr>
          <p:cNvPr id="11" name="Picture 10">
            <a:extLst>
              <a:ext uri="{FF2B5EF4-FFF2-40B4-BE49-F238E27FC236}">
                <a16:creationId xmlns:a16="http://schemas.microsoft.com/office/drawing/2014/main" id="{E1079494-3364-4FA4-B6F4-F437AFAA3CC5}"/>
              </a:ext>
            </a:extLst>
          </p:cNvPr>
          <p:cNvPicPr>
            <a:picLocks noChangeAspect="1"/>
          </p:cNvPicPr>
          <p:nvPr/>
        </p:nvPicPr>
        <p:blipFill rotWithShape="1">
          <a:blip r:embed="rId3"/>
          <a:srcRect l="6250" t="21110" r="41250" b="18889"/>
          <a:stretch/>
        </p:blipFill>
        <p:spPr>
          <a:xfrm>
            <a:off x="420565" y="2362200"/>
            <a:ext cx="6400800" cy="4114800"/>
          </a:xfrm>
          <a:prstGeom prst="rect">
            <a:avLst/>
          </a:prstGeom>
        </p:spPr>
      </p:pic>
    </p:spTree>
    <p:custDataLst>
      <p:tags r:id="rId1"/>
    </p:custDataLst>
    <p:extLst>
      <p:ext uri="{BB962C8B-B14F-4D97-AF65-F5344CB8AC3E}">
        <p14:creationId xmlns:p14="http://schemas.microsoft.com/office/powerpoint/2010/main" val="2191267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AutoShape 110" title="Arrow pointing to the right"/>
          <p:cNvSpPr>
            <a:spLocks noChangeArrowheads="1"/>
          </p:cNvSpPr>
          <p:nvPr/>
        </p:nvSpPr>
        <p:spPr bwMode="auto">
          <a:xfrm>
            <a:off x="1182425" y="402682"/>
            <a:ext cx="520944" cy="863598"/>
          </a:xfrm>
          <a:prstGeom prst="rightArrow">
            <a:avLst>
              <a:gd name="adj1" fmla="val 55843"/>
              <a:gd name="adj2" fmla="val 49879"/>
            </a:avLst>
          </a:prstGeom>
          <a:gradFill flip="none" rotWithShape="1">
            <a:gsLst>
              <a:gs pos="0">
                <a:srgbClr val="FFFFFF">
                  <a:alpha val="0"/>
                </a:srgbClr>
              </a:gs>
              <a:gs pos="100000">
                <a:srgbClr val="FFFFFF"/>
              </a:gs>
            </a:gsLst>
            <a:lin ang="0" scaled="1"/>
            <a:tileRect/>
          </a:gradFill>
          <a:ln w="9525">
            <a:noFill/>
            <a:miter lim="800000"/>
            <a:headEnd/>
            <a:tailEnd/>
          </a:ln>
        </p:spPr>
        <p:txBody>
          <a:bodyPr wrap="none" anchor="ctr"/>
          <a:lstStyle/>
          <a:p>
            <a:endParaRPr lang="en-US" dirty="0">
              <a:latin typeface="+mn-lt"/>
            </a:endParaRPr>
          </a:p>
        </p:txBody>
      </p:sp>
      <p:sp>
        <p:nvSpPr>
          <p:cNvPr id="4" name="Text Placeholder 3">
            <a:extLst>
              <a:ext uri="{FF2B5EF4-FFF2-40B4-BE49-F238E27FC236}">
                <a16:creationId xmlns:a16="http://schemas.microsoft.com/office/drawing/2014/main" id="{16B84C2A-EBA6-4721-B367-D7B2C5111AED}"/>
              </a:ext>
            </a:extLst>
          </p:cNvPr>
          <p:cNvSpPr>
            <a:spLocks noGrp="1"/>
          </p:cNvSpPr>
          <p:nvPr>
            <p:ph type="body" sz="quarter" idx="10"/>
          </p:nvPr>
        </p:nvSpPr>
        <p:spPr>
          <a:xfrm>
            <a:off x="1703369" y="455678"/>
            <a:ext cx="1806275" cy="239602"/>
          </a:xfrm>
        </p:spPr>
        <p:txBody>
          <a:bodyPr/>
          <a:lstStyle/>
          <a:p>
            <a:pPr algn="ctr"/>
            <a:r>
              <a:rPr lang="en-US" sz="1200" dirty="0"/>
              <a:t>Dependency</a:t>
            </a:r>
            <a:r>
              <a:rPr lang="en-US" sz="1400" dirty="0"/>
              <a:t> </a:t>
            </a:r>
            <a:r>
              <a:rPr lang="en-US" sz="1200" dirty="0"/>
              <a:t>Petition</a:t>
            </a:r>
            <a:r>
              <a:rPr lang="en-US" sz="1400" dirty="0"/>
              <a:t> </a:t>
            </a:r>
            <a:r>
              <a:rPr lang="en-US" sz="1200" dirty="0"/>
              <a:t>Filed</a:t>
            </a:r>
            <a:endParaRPr lang="en-US" sz="1400" dirty="0"/>
          </a:p>
        </p:txBody>
      </p:sp>
      <p:sp>
        <p:nvSpPr>
          <p:cNvPr id="5" name="Text Placeholder 4">
            <a:extLst>
              <a:ext uri="{FF2B5EF4-FFF2-40B4-BE49-F238E27FC236}">
                <a16:creationId xmlns:a16="http://schemas.microsoft.com/office/drawing/2014/main" id="{51621DAA-6E55-4D24-B40C-9159DE6EFB00}"/>
              </a:ext>
            </a:extLst>
          </p:cNvPr>
          <p:cNvSpPr>
            <a:spLocks noGrp="1"/>
          </p:cNvSpPr>
          <p:nvPr>
            <p:ph type="body" sz="quarter" idx="11"/>
          </p:nvPr>
        </p:nvSpPr>
        <p:spPr>
          <a:xfrm>
            <a:off x="1695707" y="877100"/>
            <a:ext cx="1806275" cy="406403"/>
          </a:xfrm>
        </p:spPr>
        <p:txBody>
          <a:bodyPr/>
          <a:lstStyle/>
          <a:p>
            <a:pPr algn="ctr"/>
            <a:r>
              <a:rPr lang="en-US" sz="800" dirty="0"/>
              <a:t>Causal relationship between the particular circumstances of the home and imminent physical harm posed to the child</a:t>
            </a:r>
          </a:p>
        </p:txBody>
      </p:sp>
      <p:sp>
        <p:nvSpPr>
          <p:cNvPr id="6" name="Text Placeholder 5">
            <a:extLst>
              <a:ext uri="{FF2B5EF4-FFF2-40B4-BE49-F238E27FC236}">
                <a16:creationId xmlns:a16="http://schemas.microsoft.com/office/drawing/2014/main" id="{2A53D96C-539B-4E54-8B89-9558BBD32D37}"/>
              </a:ext>
            </a:extLst>
          </p:cNvPr>
          <p:cNvSpPr>
            <a:spLocks noGrp="1"/>
          </p:cNvSpPr>
          <p:nvPr>
            <p:ph type="body" sz="quarter" idx="12"/>
          </p:nvPr>
        </p:nvSpPr>
        <p:spPr/>
        <p:txBody>
          <a:bodyPr/>
          <a:lstStyle/>
          <a:p>
            <a:r>
              <a:rPr lang="en-US" sz="1200" dirty="0"/>
              <a:t>Shelter Care Process</a:t>
            </a:r>
          </a:p>
        </p:txBody>
      </p:sp>
      <p:sp>
        <p:nvSpPr>
          <p:cNvPr id="7" name="Text Placeholder 6">
            <a:extLst>
              <a:ext uri="{FF2B5EF4-FFF2-40B4-BE49-F238E27FC236}">
                <a16:creationId xmlns:a16="http://schemas.microsoft.com/office/drawing/2014/main" id="{D75EA319-0BA8-483B-B5DF-CE76F1A6430B}"/>
              </a:ext>
            </a:extLst>
          </p:cNvPr>
          <p:cNvSpPr>
            <a:spLocks noGrp="1"/>
          </p:cNvSpPr>
          <p:nvPr>
            <p:ph type="body" sz="quarter" idx="13"/>
          </p:nvPr>
        </p:nvSpPr>
        <p:spPr>
          <a:xfrm>
            <a:off x="3612758" y="688460"/>
            <a:ext cx="3149600" cy="613405"/>
          </a:xfrm>
        </p:spPr>
        <p:txBody>
          <a:bodyPr/>
          <a:lstStyle/>
          <a:p>
            <a:r>
              <a:rPr lang="en-US" sz="900" dirty="0"/>
              <a:t>Local court process that ensure timely notice, early discovery that includes safety assessments, assignment of counsel, and shared contact information to prepare for the Shelter Care hearing. </a:t>
            </a:r>
          </a:p>
          <a:p>
            <a:pPr marL="171450" indent="-171450" algn="l">
              <a:buFont typeface="Arial" panose="020B0604020202020204" pitchFamily="34" charset="0"/>
              <a:buChar char="•"/>
            </a:pPr>
            <a:endParaRPr lang="en-US" sz="1000" dirty="0"/>
          </a:p>
        </p:txBody>
      </p:sp>
      <p:sp>
        <p:nvSpPr>
          <p:cNvPr id="8" name="Text Placeholder 7">
            <a:extLst>
              <a:ext uri="{FF2B5EF4-FFF2-40B4-BE49-F238E27FC236}">
                <a16:creationId xmlns:a16="http://schemas.microsoft.com/office/drawing/2014/main" id="{6FE60E36-E23A-460F-8F04-E02FD4C76B70}"/>
              </a:ext>
            </a:extLst>
          </p:cNvPr>
          <p:cNvSpPr>
            <a:spLocks noGrp="1"/>
          </p:cNvSpPr>
          <p:nvPr>
            <p:ph type="body" sz="quarter" idx="14"/>
          </p:nvPr>
        </p:nvSpPr>
        <p:spPr/>
        <p:txBody>
          <a:bodyPr/>
          <a:lstStyle/>
          <a:p>
            <a:r>
              <a:rPr lang="en-US" sz="1200" dirty="0"/>
              <a:t>Shelter Care Hearing</a:t>
            </a:r>
          </a:p>
        </p:txBody>
      </p:sp>
      <p:sp>
        <p:nvSpPr>
          <p:cNvPr id="9" name="Text Placeholder 8">
            <a:extLst>
              <a:ext uri="{FF2B5EF4-FFF2-40B4-BE49-F238E27FC236}">
                <a16:creationId xmlns:a16="http://schemas.microsoft.com/office/drawing/2014/main" id="{77D1A344-66D0-482E-B0AE-442AC4378C7E}"/>
              </a:ext>
            </a:extLst>
          </p:cNvPr>
          <p:cNvSpPr>
            <a:spLocks noGrp="1"/>
          </p:cNvSpPr>
          <p:nvPr>
            <p:ph type="body" sz="quarter" idx="15"/>
          </p:nvPr>
        </p:nvSpPr>
        <p:spPr>
          <a:xfrm>
            <a:off x="6861815" y="650826"/>
            <a:ext cx="3010752" cy="613405"/>
          </a:xfrm>
        </p:spPr>
        <p:txBody>
          <a:bodyPr/>
          <a:lstStyle/>
          <a:p>
            <a:pPr marL="0" indent="0" algn="l">
              <a:buNone/>
            </a:pPr>
            <a:r>
              <a:rPr lang="en-US" sz="800" dirty="0"/>
              <a:t>When a child is removed or when the petitioner is seeking  removal, the court shall hold a shelter care hearing within 72 hours.  The primary purpose of the hearing is to determine whether the child can be immediately and safely returned home  or remain home while the adjudication of the dependency is pending.  </a:t>
            </a:r>
            <a:r>
              <a:rPr lang="en-US" sz="800" dirty="0">
                <a:solidFill>
                  <a:schemeClr val="accent1"/>
                </a:solidFill>
              </a:rPr>
              <a:t>(link new RCW)</a:t>
            </a:r>
          </a:p>
          <a:p>
            <a:pPr marL="0" indent="0" algn="l">
              <a:buNone/>
            </a:pPr>
            <a:endParaRPr lang="en-US" sz="1000" dirty="0"/>
          </a:p>
        </p:txBody>
      </p:sp>
      <p:sp>
        <p:nvSpPr>
          <p:cNvPr id="11" name="Text Placeholder 10">
            <a:extLst>
              <a:ext uri="{FF2B5EF4-FFF2-40B4-BE49-F238E27FC236}">
                <a16:creationId xmlns:a16="http://schemas.microsoft.com/office/drawing/2014/main" id="{F73C7655-7AD1-4499-8548-0DF446F69EAE}"/>
              </a:ext>
            </a:extLst>
          </p:cNvPr>
          <p:cNvSpPr>
            <a:spLocks noGrp="1"/>
          </p:cNvSpPr>
          <p:nvPr>
            <p:ph type="body" sz="quarter" idx="17"/>
          </p:nvPr>
        </p:nvSpPr>
        <p:spPr/>
        <p:txBody>
          <a:bodyPr/>
          <a:lstStyle/>
          <a:p>
            <a:r>
              <a:rPr lang="en-US" sz="800" dirty="0"/>
              <a:t>Contesting placement or conditions for an in-home safety plan.</a:t>
            </a:r>
          </a:p>
        </p:txBody>
      </p:sp>
      <p:sp>
        <p:nvSpPr>
          <p:cNvPr id="12" name="Text Placeholder 11">
            <a:extLst>
              <a:ext uri="{FF2B5EF4-FFF2-40B4-BE49-F238E27FC236}">
                <a16:creationId xmlns:a16="http://schemas.microsoft.com/office/drawing/2014/main" id="{4ACFB362-F4D5-4D4A-B7A3-97E73D305B42}"/>
              </a:ext>
            </a:extLst>
          </p:cNvPr>
          <p:cNvSpPr>
            <a:spLocks noGrp="1"/>
          </p:cNvSpPr>
          <p:nvPr>
            <p:ph type="body" sz="quarter" idx="18"/>
          </p:nvPr>
        </p:nvSpPr>
        <p:spPr>
          <a:xfrm>
            <a:off x="7647285" y="2137939"/>
            <a:ext cx="2016345" cy="247222"/>
          </a:xfrm>
        </p:spPr>
        <p:txBody>
          <a:bodyPr/>
          <a:lstStyle/>
          <a:p>
            <a:r>
              <a:rPr lang="en-US" sz="1200" dirty="0"/>
              <a:t>Shelter Care Not Found</a:t>
            </a:r>
          </a:p>
        </p:txBody>
      </p:sp>
      <p:sp>
        <p:nvSpPr>
          <p:cNvPr id="13" name="Text Placeholder 12">
            <a:extLst>
              <a:ext uri="{FF2B5EF4-FFF2-40B4-BE49-F238E27FC236}">
                <a16:creationId xmlns:a16="http://schemas.microsoft.com/office/drawing/2014/main" id="{8C21C4A5-12E6-4DC5-8296-3ED4F754B2C6}"/>
              </a:ext>
            </a:extLst>
          </p:cNvPr>
          <p:cNvSpPr>
            <a:spLocks noGrp="1"/>
          </p:cNvSpPr>
          <p:nvPr>
            <p:ph type="body" sz="quarter" idx="19"/>
          </p:nvPr>
        </p:nvSpPr>
        <p:spPr>
          <a:xfrm>
            <a:off x="7840241" y="2369739"/>
            <a:ext cx="1608559" cy="613405"/>
          </a:xfrm>
        </p:spPr>
        <p:txBody>
          <a:bodyPr/>
          <a:lstStyle/>
          <a:p>
            <a:r>
              <a:rPr lang="en-US" sz="900" dirty="0"/>
              <a:t>Child returned or remains home, process continues</a:t>
            </a:r>
          </a:p>
        </p:txBody>
      </p:sp>
      <p:sp>
        <p:nvSpPr>
          <p:cNvPr id="14" name="Text Placeholder 13">
            <a:extLst>
              <a:ext uri="{FF2B5EF4-FFF2-40B4-BE49-F238E27FC236}">
                <a16:creationId xmlns:a16="http://schemas.microsoft.com/office/drawing/2014/main" id="{E8F2F6B8-2E04-4BF6-956B-8133575DDED1}"/>
              </a:ext>
            </a:extLst>
          </p:cNvPr>
          <p:cNvSpPr>
            <a:spLocks noGrp="1"/>
          </p:cNvSpPr>
          <p:nvPr>
            <p:ph type="body" sz="quarter" idx="20"/>
          </p:nvPr>
        </p:nvSpPr>
        <p:spPr>
          <a:xfrm>
            <a:off x="4919369" y="2070335"/>
            <a:ext cx="2112677" cy="247222"/>
          </a:xfrm>
        </p:spPr>
        <p:txBody>
          <a:bodyPr/>
          <a:lstStyle/>
          <a:p>
            <a:r>
              <a:rPr lang="en-US" sz="1400" dirty="0"/>
              <a:t>Shelter Care Found</a:t>
            </a:r>
          </a:p>
        </p:txBody>
      </p:sp>
      <p:sp>
        <p:nvSpPr>
          <p:cNvPr id="15" name="Text Placeholder 14">
            <a:extLst>
              <a:ext uri="{FF2B5EF4-FFF2-40B4-BE49-F238E27FC236}">
                <a16:creationId xmlns:a16="http://schemas.microsoft.com/office/drawing/2014/main" id="{F5541909-1013-41E1-BA74-A4F825DA02CF}"/>
              </a:ext>
            </a:extLst>
          </p:cNvPr>
          <p:cNvSpPr>
            <a:spLocks noGrp="1"/>
          </p:cNvSpPr>
          <p:nvPr>
            <p:ph type="body" sz="quarter" idx="21"/>
          </p:nvPr>
        </p:nvSpPr>
        <p:spPr>
          <a:xfrm>
            <a:off x="4753867" y="2295602"/>
            <a:ext cx="2631583" cy="707143"/>
          </a:xfrm>
        </p:spPr>
        <p:txBody>
          <a:bodyPr/>
          <a:lstStyle/>
          <a:p>
            <a:pPr marL="0" indent="0" algn="l">
              <a:buNone/>
            </a:pPr>
            <a:r>
              <a:rPr lang="en-US" sz="900" dirty="0"/>
              <a:t>Child is placed out of home. Prioritization for relatives and suitable others. Services may be started/provided.                                                           </a:t>
            </a:r>
            <a:r>
              <a:rPr lang="en-US" sz="600" dirty="0">
                <a:hlinkClick r:id="rId3"/>
              </a:rPr>
              <a:t>RCW 13.34.065: Shelter care—Hearing—Recommendation as to further need—Release. (&lt;</a:t>
            </a:r>
            <a:r>
              <a:rPr lang="en-US" sz="600" dirty="0" err="1">
                <a:hlinkClick r:id="rId3"/>
              </a:rPr>
              <a:t>i</a:t>
            </a:r>
            <a:r>
              <a:rPr lang="en-US" sz="600" dirty="0">
                <a:hlinkClick r:id="rId3"/>
              </a:rPr>
              <a:t>&gt;Effective until July 1, 2023.&lt;/</a:t>
            </a:r>
            <a:r>
              <a:rPr lang="en-US" sz="600" dirty="0" err="1">
                <a:hlinkClick r:id="rId3"/>
              </a:rPr>
              <a:t>i</a:t>
            </a:r>
            <a:r>
              <a:rPr lang="en-US" sz="600" dirty="0">
                <a:hlinkClick r:id="rId3"/>
              </a:rPr>
              <a:t>&gt;) (wa.gov)</a:t>
            </a:r>
            <a:endParaRPr lang="en-US" sz="600" dirty="0"/>
          </a:p>
          <a:p>
            <a:pPr marL="0" indent="0">
              <a:buNone/>
            </a:pPr>
            <a:endParaRPr lang="en-US" sz="1000" dirty="0"/>
          </a:p>
        </p:txBody>
      </p:sp>
      <p:sp>
        <p:nvSpPr>
          <p:cNvPr id="16" name="Text Placeholder 15">
            <a:extLst>
              <a:ext uri="{FF2B5EF4-FFF2-40B4-BE49-F238E27FC236}">
                <a16:creationId xmlns:a16="http://schemas.microsoft.com/office/drawing/2014/main" id="{30EA4A3A-4A14-43B1-9E09-C9B2D2A49990}"/>
              </a:ext>
            </a:extLst>
          </p:cNvPr>
          <p:cNvSpPr>
            <a:spLocks noGrp="1"/>
          </p:cNvSpPr>
          <p:nvPr>
            <p:ph type="body" sz="quarter" idx="22"/>
          </p:nvPr>
        </p:nvSpPr>
        <p:spPr>
          <a:xfrm>
            <a:off x="2290758" y="2070335"/>
            <a:ext cx="2337641" cy="247222"/>
          </a:xfrm>
        </p:spPr>
        <p:txBody>
          <a:bodyPr/>
          <a:lstStyle/>
          <a:p>
            <a:r>
              <a:rPr lang="en-US" sz="1200" dirty="0"/>
              <a:t>Continued Shelter Care Hearing</a:t>
            </a:r>
          </a:p>
        </p:txBody>
      </p:sp>
      <p:sp>
        <p:nvSpPr>
          <p:cNvPr id="17" name="Text Placeholder 16">
            <a:extLst>
              <a:ext uri="{FF2B5EF4-FFF2-40B4-BE49-F238E27FC236}">
                <a16:creationId xmlns:a16="http://schemas.microsoft.com/office/drawing/2014/main" id="{182A2768-BE2F-418A-BF07-5D8597A55C70}"/>
              </a:ext>
            </a:extLst>
          </p:cNvPr>
          <p:cNvSpPr>
            <a:spLocks noGrp="1"/>
          </p:cNvSpPr>
          <p:nvPr>
            <p:ph type="body" sz="quarter" idx="23"/>
          </p:nvPr>
        </p:nvSpPr>
        <p:spPr>
          <a:xfrm>
            <a:off x="2290758" y="2276001"/>
            <a:ext cx="2205042" cy="707143"/>
          </a:xfrm>
        </p:spPr>
        <p:txBody>
          <a:bodyPr/>
          <a:lstStyle/>
          <a:p>
            <a:pPr algn="l"/>
            <a:r>
              <a:rPr lang="en-US" sz="900" dirty="0"/>
              <a:t>Family Time, presumption of unsupervised.  Review of the up to date safety assessment to overcome the presumption.  Review the continued need for shelter care.               </a:t>
            </a:r>
            <a:r>
              <a:rPr lang="en-US" sz="700" dirty="0">
                <a:hlinkClick r:id="rId3"/>
              </a:rPr>
              <a:t>RCW 13.34.065 (7)(a)(ii)</a:t>
            </a:r>
            <a:r>
              <a:rPr lang="en-US" sz="700" dirty="0"/>
              <a:t> </a:t>
            </a:r>
          </a:p>
        </p:txBody>
      </p:sp>
      <p:sp>
        <p:nvSpPr>
          <p:cNvPr id="18" name="Text Placeholder 17">
            <a:extLst>
              <a:ext uri="{FF2B5EF4-FFF2-40B4-BE49-F238E27FC236}">
                <a16:creationId xmlns:a16="http://schemas.microsoft.com/office/drawing/2014/main" id="{CC8F7821-37F5-46E6-9F2A-4A1ADE8EBF41}"/>
              </a:ext>
            </a:extLst>
          </p:cNvPr>
          <p:cNvSpPr>
            <a:spLocks noGrp="1"/>
          </p:cNvSpPr>
          <p:nvPr>
            <p:ph type="body" sz="quarter" idx="24"/>
          </p:nvPr>
        </p:nvSpPr>
        <p:spPr>
          <a:xfrm>
            <a:off x="1235056" y="2268943"/>
            <a:ext cx="1197744" cy="215589"/>
          </a:xfrm>
        </p:spPr>
        <p:txBody>
          <a:bodyPr/>
          <a:lstStyle/>
          <a:p>
            <a:r>
              <a:rPr lang="en-US" sz="1000" dirty="0"/>
              <a:t>Case Conference</a:t>
            </a:r>
          </a:p>
        </p:txBody>
      </p:sp>
      <p:sp>
        <p:nvSpPr>
          <p:cNvPr id="19" name="Text Placeholder 18">
            <a:extLst>
              <a:ext uri="{FF2B5EF4-FFF2-40B4-BE49-F238E27FC236}">
                <a16:creationId xmlns:a16="http://schemas.microsoft.com/office/drawing/2014/main" id="{C8ECFD2A-1AB1-4279-BA30-6754655839EC}"/>
              </a:ext>
            </a:extLst>
          </p:cNvPr>
          <p:cNvSpPr>
            <a:spLocks noGrp="1"/>
          </p:cNvSpPr>
          <p:nvPr>
            <p:ph type="body" sz="quarter" idx="25"/>
          </p:nvPr>
        </p:nvSpPr>
        <p:spPr>
          <a:xfrm>
            <a:off x="1101926" y="2531825"/>
            <a:ext cx="1248325" cy="613405"/>
          </a:xfrm>
        </p:spPr>
        <p:txBody>
          <a:bodyPr/>
          <a:lstStyle/>
          <a:p>
            <a:pPr marL="0" indent="0" algn="l">
              <a:buNone/>
            </a:pPr>
            <a:r>
              <a:rPr lang="en-US" sz="800" dirty="0"/>
              <a:t>DCYF case conference, no later than 30 days prior to fact finding.   Parties to create a service plan.</a:t>
            </a:r>
            <a:r>
              <a:rPr lang="en-US" sz="900" dirty="0"/>
              <a:t>  </a:t>
            </a:r>
            <a:r>
              <a:rPr lang="en-US" sz="600" dirty="0">
                <a:hlinkClick r:id="rId4"/>
              </a:rPr>
              <a:t>RCW 13.34.067: Shelter care—Case conference—Service agreement. (wa.gov)</a:t>
            </a:r>
            <a:endParaRPr lang="en-US" sz="600" dirty="0"/>
          </a:p>
        </p:txBody>
      </p:sp>
      <p:sp>
        <p:nvSpPr>
          <p:cNvPr id="20" name="Text Placeholder 19">
            <a:extLst>
              <a:ext uri="{FF2B5EF4-FFF2-40B4-BE49-F238E27FC236}">
                <a16:creationId xmlns:a16="http://schemas.microsoft.com/office/drawing/2014/main" id="{8ED07F0B-4E5D-4A58-8837-57BFC6DB4C88}"/>
              </a:ext>
            </a:extLst>
          </p:cNvPr>
          <p:cNvSpPr>
            <a:spLocks noGrp="1"/>
          </p:cNvSpPr>
          <p:nvPr>
            <p:ph type="body" sz="quarter" idx="26"/>
          </p:nvPr>
        </p:nvSpPr>
        <p:spPr>
          <a:xfrm>
            <a:off x="1223600" y="3549410"/>
            <a:ext cx="993833" cy="784525"/>
          </a:xfrm>
        </p:spPr>
        <p:txBody>
          <a:bodyPr/>
          <a:lstStyle/>
          <a:p>
            <a:r>
              <a:rPr lang="en-US" sz="1000" dirty="0"/>
              <a:t>Settlement Conference/ Negotiation/  Mediation for settlement</a:t>
            </a:r>
          </a:p>
          <a:p>
            <a:endParaRPr lang="en-US" sz="1200" dirty="0"/>
          </a:p>
        </p:txBody>
      </p:sp>
      <p:sp>
        <p:nvSpPr>
          <p:cNvPr id="23" name="Text Placeholder 22">
            <a:extLst>
              <a:ext uri="{FF2B5EF4-FFF2-40B4-BE49-F238E27FC236}">
                <a16:creationId xmlns:a16="http://schemas.microsoft.com/office/drawing/2014/main" id="{8BEAF27C-326A-4165-A25B-0C985891FBD2}"/>
              </a:ext>
            </a:extLst>
          </p:cNvPr>
          <p:cNvSpPr>
            <a:spLocks noGrp="1"/>
          </p:cNvSpPr>
          <p:nvPr>
            <p:ph type="body" sz="quarter" idx="29"/>
          </p:nvPr>
        </p:nvSpPr>
        <p:spPr>
          <a:xfrm>
            <a:off x="9789098" y="1980300"/>
            <a:ext cx="1248325" cy="1002844"/>
          </a:xfrm>
        </p:spPr>
        <p:txBody>
          <a:bodyPr/>
          <a:lstStyle/>
          <a:p>
            <a:pPr algn="l"/>
            <a:r>
              <a:rPr lang="en-US" sz="700" dirty="0"/>
              <a:t>RCW 13.34.065 5(b)(ii): </a:t>
            </a:r>
            <a:r>
              <a:rPr lang="en-US" sz="700" b="1" dirty="0"/>
              <a:t>If the parent agrees to participate in the prevention services identified by the court that would prevent or eliminate the need for removal,       the court shall place          the child with the       parent…</a:t>
            </a:r>
          </a:p>
        </p:txBody>
      </p:sp>
      <p:sp>
        <p:nvSpPr>
          <p:cNvPr id="24" name="Text Placeholder 23">
            <a:extLst>
              <a:ext uri="{FF2B5EF4-FFF2-40B4-BE49-F238E27FC236}">
                <a16:creationId xmlns:a16="http://schemas.microsoft.com/office/drawing/2014/main" id="{195CB63A-7F4F-4225-9CF3-4C30479A9C44}"/>
              </a:ext>
            </a:extLst>
          </p:cNvPr>
          <p:cNvSpPr>
            <a:spLocks noGrp="1"/>
          </p:cNvSpPr>
          <p:nvPr>
            <p:ph type="body" sz="quarter" idx="30"/>
          </p:nvPr>
        </p:nvSpPr>
        <p:spPr/>
        <p:txBody>
          <a:bodyPr/>
          <a:lstStyle/>
          <a:p>
            <a:r>
              <a:rPr lang="en-US" sz="1200" dirty="0"/>
              <a:t>Dependency Established</a:t>
            </a:r>
          </a:p>
        </p:txBody>
      </p:sp>
      <p:sp>
        <p:nvSpPr>
          <p:cNvPr id="25" name="Text Placeholder 24">
            <a:extLst>
              <a:ext uri="{FF2B5EF4-FFF2-40B4-BE49-F238E27FC236}">
                <a16:creationId xmlns:a16="http://schemas.microsoft.com/office/drawing/2014/main" id="{9F1A37B9-5DAA-48A4-8CDC-3364351EE0F2}"/>
              </a:ext>
            </a:extLst>
          </p:cNvPr>
          <p:cNvSpPr>
            <a:spLocks noGrp="1"/>
          </p:cNvSpPr>
          <p:nvPr>
            <p:ph type="body" sz="quarter" idx="31"/>
          </p:nvPr>
        </p:nvSpPr>
        <p:spPr>
          <a:xfrm>
            <a:off x="4724427" y="3957280"/>
            <a:ext cx="2680887" cy="613405"/>
          </a:xfrm>
        </p:spPr>
        <p:txBody>
          <a:bodyPr/>
          <a:lstStyle/>
          <a:p>
            <a:r>
              <a:rPr lang="en-US" sz="700" dirty="0">
                <a:hlinkClick r:id="rId5"/>
              </a:rPr>
              <a:t>RCW 13.34.130: Order of disposition for a dependent child, alternatives—Petition seeking termination of parent-child relationship—Placement with relatives, foster family home, group care facility, qualified residential treatment program, or other suitable persons—Placement of an Indian child in out-of-home care—Contact with siblings. (wa.gov)</a:t>
            </a:r>
            <a:endParaRPr lang="en-US" sz="700" dirty="0"/>
          </a:p>
        </p:txBody>
      </p:sp>
      <p:sp>
        <p:nvSpPr>
          <p:cNvPr id="27" name="Text Placeholder 26">
            <a:extLst>
              <a:ext uri="{FF2B5EF4-FFF2-40B4-BE49-F238E27FC236}">
                <a16:creationId xmlns:a16="http://schemas.microsoft.com/office/drawing/2014/main" id="{7D6B3612-45CC-4BBB-A486-18EB52747009}"/>
              </a:ext>
            </a:extLst>
          </p:cNvPr>
          <p:cNvSpPr>
            <a:spLocks noGrp="1"/>
          </p:cNvSpPr>
          <p:nvPr>
            <p:ph type="body" sz="quarter" idx="32"/>
          </p:nvPr>
        </p:nvSpPr>
        <p:spPr>
          <a:xfrm>
            <a:off x="2375435" y="3709418"/>
            <a:ext cx="1998777" cy="247222"/>
          </a:xfrm>
        </p:spPr>
        <p:txBody>
          <a:bodyPr/>
          <a:lstStyle/>
          <a:p>
            <a:r>
              <a:rPr lang="en-US" sz="1200" dirty="0"/>
              <a:t>Fact Finding Hearing</a:t>
            </a:r>
          </a:p>
        </p:txBody>
      </p:sp>
      <p:sp>
        <p:nvSpPr>
          <p:cNvPr id="28" name="Text Placeholder 27">
            <a:extLst>
              <a:ext uri="{FF2B5EF4-FFF2-40B4-BE49-F238E27FC236}">
                <a16:creationId xmlns:a16="http://schemas.microsoft.com/office/drawing/2014/main" id="{17884695-7239-4A80-870F-D22EC8879AF2}"/>
              </a:ext>
            </a:extLst>
          </p:cNvPr>
          <p:cNvSpPr>
            <a:spLocks noGrp="1"/>
          </p:cNvSpPr>
          <p:nvPr>
            <p:ph type="body" sz="quarter" idx="33"/>
          </p:nvPr>
        </p:nvSpPr>
        <p:spPr>
          <a:xfrm>
            <a:off x="2416397" y="4333935"/>
            <a:ext cx="1998777" cy="306702"/>
          </a:xfrm>
        </p:spPr>
        <p:txBody>
          <a:bodyPr/>
          <a:lstStyle/>
          <a:p>
            <a:r>
              <a:rPr lang="en-US" sz="700" dirty="0">
                <a:hlinkClick r:id="rId6"/>
              </a:rPr>
              <a:t>RCW 13.34.110: Hearings—Fact-finding and disposition—Time and place, notice. (wa.gov)</a:t>
            </a:r>
            <a:endParaRPr lang="en-US" sz="700" dirty="0"/>
          </a:p>
        </p:txBody>
      </p:sp>
      <p:sp>
        <p:nvSpPr>
          <p:cNvPr id="29" name="Text Placeholder 28">
            <a:extLst>
              <a:ext uri="{FF2B5EF4-FFF2-40B4-BE49-F238E27FC236}">
                <a16:creationId xmlns:a16="http://schemas.microsoft.com/office/drawing/2014/main" id="{1A64A35C-370B-4263-A6DB-E5BD8F93CC2F}"/>
              </a:ext>
            </a:extLst>
          </p:cNvPr>
          <p:cNvSpPr>
            <a:spLocks noGrp="1"/>
          </p:cNvSpPr>
          <p:nvPr>
            <p:ph type="body" sz="quarter" idx="34"/>
          </p:nvPr>
        </p:nvSpPr>
        <p:spPr/>
        <p:txBody>
          <a:bodyPr/>
          <a:lstStyle/>
          <a:p>
            <a:r>
              <a:rPr lang="en-US" sz="1200" dirty="0"/>
              <a:t>Disposition Hearing</a:t>
            </a:r>
          </a:p>
        </p:txBody>
      </p:sp>
      <p:sp>
        <p:nvSpPr>
          <p:cNvPr id="30" name="Text Placeholder 29">
            <a:extLst>
              <a:ext uri="{FF2B5EF4-FFF2-40B4-BE49-F238E27FC236}">
                <a16:creationId xmlns:a16="http://schemas.microsoft.com/office/drawing/2014/main" id="{167C93AA-3D52-4C34-B304-916C57BC5EE2}"/>
              </a:ext>
            </a:extLst>
          </p:cNvPr>
          <p:cNvSpPr>
            <a:spLocks noGrp="1"/>
          </p:cNvSpPr>
          <p:nvPr>
            <p:ph type="body" sz="quarter" idx="35"/>
          </p:nvPr>
        </p:nvSpPr>
        <p:spPr/>
        <p:txBody>
          <a:bodyPr/>
          <a:lstStyle/>
          <a:p>
            <a:r>
              <a:rPr lang="en-US" sz="1000" dirty="0"/>
              <a:t>Determine court ordered services, child in or out of home, if child is out of home, consider placement and  family time.</a:t>
            </a:r>
          </a:p>
        </p:txBody>
      </p:sp>
      <p:sp>
        <p:nvSpPr>
          <p:cNvPr id="31" name="Text Placeholder 30">
            <a:extLst>
              <a:ext uri="{FF2B5EF4-FFF2-40B4-BE49-F238E27FC236}">
                <a16:creationId xmlns:a16="http://schemas.microsoft.com/office/drawing/2014/main" id="{054D7DD0-253A-4917-889A-5FA13F52F753}"/>
              </a:ext>
            </a:extLst>
          </p:cNvPr>
          <p:cNvSpPr>
            <a:spLocks noGrp="1"/>
          </p:cNvSpPr>
          <p:nvPr>
            <p:ph type="body" sz="quarter" idx="36"/>
          </p:nvPr>
        </p:nvSpPr>
        <p:spPr>
          <a:xfrm>
            <a:off x="9755417" y="3891176"/>
            <a:ext cx="993833" cy="247222"/>
          </a:xfrm>
        </p:spPr>
        <p:txBody>
          <a:bodyPr/>
          <a:lstStyle/>
          <a:p>
            <a:r>
              <a:rPr lang="en-US" sz="1200" dirty="0"/>
              <a:t>Family Time</a:t>
            </a:r>
          </a:p>
        </p:txBody>
      </p:sp>
      <p:sp>
        <p:nvSpPr>
          <p:cNvPr id="32" name="Text Placeholder 31">
            <a:extLst>
              <a:ext uri="{FF2B5EF4-FFF2-40B4-BE49-F238E27FC236}">
                <a16:creationId xmlns:a16="http://schemas.microsoft.com/office/drawing/2014/main" id="{7EF7971C-E7D3-4947-B77B-16FE0C088118}"/>
              </a:ext>
            </a:extLst>
          </p:cNvPr>
          <p:cNvSpPr>
            <a:spLocks noGrp="1"/>
          </p:cNvSpPr>
          <p:nvPr>
            <p:ph type="body" sz="quarter" idx="37"/>
          </p:nvPr>
        </p:nvSpPr>
        <p:spPr>
          <a:xfrm>
            <a:off x="10009974" y="4102385"/>
            <a:ext cx="987293" cy="696217"/>
          </a:xfrm>
        </p:spPr>
        <p:txBody>
          <a:bodyPr/>
          <a:lstStyle/>
          <a:p>
            <a:r>
              <a:rPr lang="en-US" sz="800" dirty="0"/>
              <a:t>Continued review ensuring timely, least restrictive, frequent, consistent, and                     meaningful visits occur.</a:t>
            </a:r>
          </a:p>
        </p:txBody>
      </p:sp>
      <p:sp>
        <p:nvSpPr>
          <p:cNvPr id="33" name="Text Placeholder 32">
            <a:extLst>
              <a:ext uri="{FF2B5EF4-FFF2-40B4-BE49-F238E27FC236}">
                <a16:creationId xmlns:a16="http://schemas.microsoft.com/office/drawing/2014/main" id="{FD96B3CC-717E-4D68-8D11-831D0340C190}"/>
              </a:ext>
            </a:extLst>
          </p:cNvPr>
          <p:cNvSpPr>
            <a:spLocks noGrp="1"/>
          </p:cNvSpPr>
          <p:nvPr>
            <p:ph type="body" sz="quarter" idx="38"/>
          </p:nvPr>
        </p:nvSpPr>
        <p:spPr/>
        <p:txBody>
          <a:bodyPr/>
          <a:lstStyle/>
          <a:p>
            <a:r>
              <a:rPr lang="en-US" sz="1200" dirty="0"/>
              <a:t>Placement</a:t>
            </a:r>
          </a:p>
        </p:txBody>
      </p:sp>
      <p:sp>
        <p:nvSpPr>
          <p:cNvPr id="34" name="Text Placeholder 33">
            <a:extLst>
              <a:ext uri="{FF2B5EF4-FFF2-40B4-BE49-F238E27FC236}">
                <a16:creationId xmlns:a16="http://schemas.microsoft.com/office/drawing/2014/main" id="{FECAC3CA-8319-4834-85C3-2064A72C48C4}"/>
              </a:ext>
            </a:extLst>
          </p:cNvPr>
          <p:cNvSpPr>
            <a:spLocks noGrp="1"/>
          </p:cNvSpPr>
          <p:nvPr>
            <p:ph type="body" sz="quarter" idx="39"/>
          </p:nvPr>
        </p:nvSpPr>
        <p:spPr>
          <a:xfrm>
            <a:off x="9889723" y="5257800"/>
            <a:ext cx="993833" cy="613405"/>
          </a:xfrm>
        </p:spPr>
        <p:txBody>
          <a:bodyPr/>
          <a:lstStyle/>
          <a:p>
            <a:r>
              <a:rPr lang="en-US" sz="900" dirty="0"/>
              <a:t>Continuing searches for relative and suitable others.  Least restrictive. </a:t>
            </a:r>
          </a:p>
        </p:txBody>
      </p:sp>
      <p:sp>
        <p:nvSpPr>
          <p:cNvPr id="35" name="Text Placeholder 34">
            <a:extLst>
              <a:ext uri="{FF2B5EF4-FFF2-40B4-BE49-F238E27FC236}">
                <a16:creationId xmlns:a16="http://schemas.microsoft.com/office/drawing/2014/main" id="{1A28D117-B2EF-4EAE-BDC9-DA64D3400901}"/>
              </a:ext>
            </a:extLst>
          </p:cNvPr>
          <p:cNvSpPr>
            <a:spLocks noGrp="1"/>
          </p:cNvSpPr>
          <p:nvPr>
            <p:ph type="body" sz="quarter" idx="40"/>
          </p:nvPr>
        </p:nvSpPr>
        <p:spPr>
          <a:xfrm>
            <a:off x="6958095" y="5322894"/>
            <a:ext cx="2800166" cy="247222"/>
          </a:xfrm>
        </p:spPr>
        <p:txBody>
          <a:bodyPr/>
          <a:lstStyle/>
          <a:p>
            <a:r>
              <a:rPr lang="en-US" sz="1200" dirty="0"/>
              <a:t>Additional Shelter Care Hearing</a:t>
            </a:r>
          </a:p>
        </p:txBody>
      </p:sp>
      <p:sp>
        <p:nvSpPr>
          <p:cNvPr id="36" name="Text Placeholder 35">
            <a:extLst>
              <a:ext uri="{FF2B5EF4-FFF2-40B4-BE49-F238E27FC236}">
                <a16:creationId xmlns:a16="http://schemas.microsoft.com/office/drawing/2014/main" id="{03A13DAE-7D25-4782-824C-E845C03D6C3D}"/>
              </a:ext>
            </a:extLst>
          </p:cNvPr>
          <p:cNvSpPr>
            <a:spLocks noGrp="1"/>
          </p:cNvSpPr>
          <p:nvPr>
            <p:ph type="body" sz="quarter" idx="41"/>
          </p:nvPr>
        </p:nvSpPr>
        <p:spPr>
          <a:xfrm>
            <a:off x="3879117" y="5924450"/>
            <a:ext cx="2796115" cy="396184"/>
          </a:xfrm>
        </p:spPr>
        <p:txBody>
          <a:bodyPr/>
          <a:lstStyle/>
          <a:p>
            <a:pPr marL="0" indent="0" algn="l">
              <a:buNone/>
            </a:pPr>
            <a:r>
              <a:rPr lang="en-US" sz="700" dirty="0">
                <a:hlinkClick r:id="rId7"/>
              </a:rPr>
              <a:t>RCW 13.34.138: Review hearings—Findings—Duties of parties involved—In-home placement requirements—Housing assistance. (wa.gov)</a:t>
            </a:r>
            <a:endParaRPr lang="en-US" sz="700" dirty="0"/>
          </a:p>
        </p:txBody>
      </p:sp>
      <p:sp>
        <p:nvSpPr>
          <p:cNvPr id="37" name="Text Placeholder 36">
            <a:extLst>
              <a:ext uri="{FF2B5EF4-FFF2-40B4-BE49-F238E27FC236}">
                <a16:creationId xmlns:a16="http://schemas.microsoft.com/office/drawing/2014/main" id="{09D1B5C0-A338-490B-B947-11087FCB5C0C}"/>
              </a:ext>
            </a:extLst>
          </p:cNvPr>
          <p:cNvSpPr>
            <a:spLocks noGrp="1"/>
          </p:cNvSpPr>
          <p:nvPr>
            <p:ph type="body" sz="quarter" idx="42"/>
          </p:nvPr>
        </p:nvSpPr>
        <p:spPr>
          <a:xfrm>
            <a:off x="3787475" y="5334622"/>
            <a:ext cx="2800166" cy="247222"/>
          </a:xfrm>
        </p:spPr>
        <p:txBody>
          <a:bodyPr/>
          <a:lstStyle/>
          <a:p>
            <a:r>
              <a:rPr lang="en-US" sz="1200" dirty="0"/>
              <a:t>First Dependency Review</a:t>
            </a:r>
          </a:p>
        </p:txBody>
      </p:sp>
      <p:sp>
        <p:nvSpPr>
          <p:cNvPr id="38" name="Text Placeholder 37">
            <a:extLst>
              <a:ext uri="{FF2B5EF4-FFF2-40B4-BE49-F238E27FC236}">
                <a16:creationId xmlns:a16="http://schemas.microsoft.com/office/drawing/2014/main" id="{D8B806D9-B05B-403B-8B86-525AD31CCE52}"/>
              </a:ext>
            </a:extLst>
          </p:cNvPr>
          <p:cNvSpPr>
            <a:spLocks noGrp="1"/>
          </p:cNvSpPr>
          <p:nvPr>
            <p:ph type="body" sz="quarter" idx="43"/>
          </p:nvPr>
        </p:nvSpPr>
        <p:spPr>
          <a:xfrm>
            <a:off x="6929454" y="5514619"/>
            <a:ext cx="2800166" cy="844640"/>
          </a:xfrm>
        </p:spPr>
        <p:txBody>
          <a:bodyPr/>
          <a:lstStyle/>
          <a:p>
            <a:r>
              <a:rPr lang="en-US" sz="900" dirty="0"/>
              <a:t>If the child is placed in the home of the parent(s) and the child is removed, an additional shelter care hearing shall be held.  </a:t>
            </a:r>
            <a:r>
              <a:rPr lang="en-US" sz="700" dirty="0"/>
              <a:t>RCW 13.34.065 (1)(a)</a:t>
            </a:r>
          </a:p>
          <a:p>
            <a:r>
              <a:rPr lang="en-US" sz="600" dirty="0">
                <a:hlinkClick r:id="rId8"/>
              </a:rPr>
              <a:t>RCW 13.34.065: Shelter care—Hearing—Recommendation as to further need—Release. (&lt;</a:t>
            </a:r>
            <a:r>
              <a:rPr lang="en-US" sz="600" dirty="0" err="1">
                <a:hlinkClick r:id="rId8"/>
              </a:rPr>
              <a:t>i</a:t>
            </a:r>
            <a:r>
              <a:rPr lang="en-US" sz="600" dirty="0">
                <a:hlinkClick r:id="rId8"/>
              </a:rPr>
              <a:t>&gt;Effective until July 1, 2023.&lt;/</a:t>
            </a:r>
            <a:r>
              <a:rPr lang="en-US" sz="600" dirty="0" err="1">
                <a:hlinkClick r:id="rId8"/>
              </a:rPr>
              <a:t>i</a:t>
            </a:r>
            <a:r>
              <a:rPr lang="en-US" sz="600" dirty="0">
                <a:hlinkClick r:id="rId8"/>
              </a:rPr>
              <a:t>&gt;) (wa.gov)</a:t>
            </a:r>
            <a:endParaRPr lang="en-US" sz="600" dirty="0"/>
          </a:p>
        </p:txBody>
      </p:sp>
      <p:sp>
        <p:nvSpPr>
          <p:cNvPr id="3" name="Title 2" hidden="1">
            <a:extLst>
              <a:ext uri="{FF2B5EF4-FFF2-40B4-BE49-F238E27FC236}">
                <a16:creationId xmlns:a16="http://schemas.microsoft.com/office/drawing/2014/main" id="{136D4E02-AE19-45CA-98CD-942829C89B70}"/>
              </a:ext>
            </a:extLst>
          </p:cNvPr>
          <p:cNvSpPr>
            <a:spLocks noGrp="1"/>
          </p:cNvSpPr>
          <p:nvPr>
            <p:ph type="title"/>
          </p:nvPr>
        </p:nvSpPr>
        <p:spPr/>
        <p:txBody>
          <a:bodyPr/>
          <a:lstStyle/>
          <a:p>
            <a:r>
              <a:rPr lang="en-US" dirty="0"/>
              <a:t>Slide Title</a:t>
            </a:r>
          </a:p>
        </p:txBody>
      </p:sp>
      <p:sp>
        <p:nvSpPr>
          <p:cNvPr id="41" name="TextBox 40">
            <a:extLst>
              <a:ext uri="{FF2B5EF4-FFF2-40B4-BE49-F238E27FC236}">
                <a16:creationId xmlns:a16="http://schemas.microsoft.com/office/drawing/2014/main" id="{DB01BE39-DF1C-4488-93D0-28061B740828}"/>
              </a:ext>
            </a:extLst>
          </p:cNvPr>
          <p:cNvSpPr txBox="1"/>
          <p:nvPr/>
        </p:nvSpPr>
        <p:spPr>
          <a:xfrm rot="16200000">
            <a:off x="-2729205" y="3076721"/>
            <a:ext cx="6342580" cy="646331"/>
          </a:xfrm>
          <a:prstGeom prst="rect">
            <a:avLst/>
          </a:prstGeom>
          <a:noFill/>
        </p:spPr>
        <p:txBody>
          <a:bodyPr wrap="square" rtlCol="0">
            <a:spAutoFit/>
          </a:bodyPr>
          <a:lstStyle/>
          <a:p>
            <a:r>
              <a:rPr lang="en-US" sz="3600" dirty="0">
                <a:solidFill>
                  <a:srgbClr val="FF0000"/>
                </a:solidFill>
              </a:rPr>
              <a:t>Overview of changes for HB 1227</a:t>
            </a:r>
          </a:p>
        </p:txBody>
      </p:sp>
      <p:sp>
        <p:nvSpPr>
          <p:cNvPr id="42" name="Text Placeholder 41">
            <a:extLst>
              <a:ext uri="{FF2B5EF4-FFF2-40B4-BE49-F238E27FC236}">
                <a16:creationId xmlns:a16="http://schemas.microsoft.com/office/drawing/2014/main" id="{57E22BEB-029B-4EF9-8B55-E970D4031087}"/>
              </a:ext>
            </a:extLst>
          </p:cNvPr>
          <p:cNvSpPr>
            <a:spLocks noGrp="1"/>
          </p:cNvSpPr>
          <p:nvPr>
            <p:ph type="body" sz="quarter" idx="16"/>
          </p:nvPr>
        </p:nvSpPr>
        <p:spPr>
          <a:xfrm>
            <a:off x="9872568" y="663320"/>
            <a:ext cx="993833" cy="247222"/>
          </a:xfrm>
        </p:spPr>
        <p:txBody>
          <a:bodyPr/>
          <a:lstStyle/>
          <a:p>
            <a:r>
              <a:rPr lang="en-US" sz="1000" dirty="0"/>
              <a:t>Contested Shelter Care</a:t>
            </a:r>
          </a:p>
        </p:txBody>
      </p:sp>
      <p:sp>
        <p:nvSpPr>
          <p:cNvPr id="43" name="Text Placeholder 18">
            <a:extLst>
              <a:ext uri="{FF2B5EF4-FFF2-40B4-BE49-F238E27FC236}">
                <a16:creationId xmlns:a16="http://schemas.microsoft.com/office/drawing/2014/main" id="{FA5FA541-3565-4F20-855F-4112B403B349}"/>
              </a:ext>
            </a:extLst>
          </p:cNvPr>
          <p:cNvSpPr txBox="1">
            <a:spLocks/>
          </p:cNvSpPr>
          <p:nvPr/>
        </p:nvSpPr>
        <p:spPr>
          <a:xfrm>
            <a:off x="2378657" y="3854216"/>
            <a:ext cx="2086513" cy="613405"/>
          </a:xfrm>
          <a:prstGeom prst="rect">
            <a:avLst/>
          </a:prstGeom>
          <a:effectLst>
            <a:outerShdw blurRad="63500" dist="38100" dir="2700000" algn="tl" rotWithShape="0">
              <a:prstClr val="black">
                <a:alpha val="50000"/>
              </a:prstClr>
            </a:outerShdw>
          </a:effectLst>
        </p:spPr>
        <p:txBody>
          <a:bodyPr vert="horz" lIns="91440" tIns="45720" rIns="91440" bIns="45720" rtlCol="0">
            <a:noAutofit/>
          </a:bodyPr>
          <a:lstStyle>
            <a:lvl1pPr marL="285750" indent="-285750" algn="ctr" defTabSz="914400" rtl="0" eaLnBrk="1" latinLnBrk="0" hangingPunct="1">
              <a:lnSpc>
                <a:spcPct val="90000"/>
              </a:lnSpc>
              <a:spcBef>
                <a:spcPts val="1000"/>
              </a:spcBef>
              <a:buFont typeface="Arial" panose="020B0604020202020204" pitchFamily="34" charset="0"/>
              <a:buChar char="•"/>
              <a:defRPr sz="14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r>
              <a:rPr lang="en-US" sz="900" dirty="0"/>
              <a:t>Hearing or trial to determine if a child is dependent under </a:t>
            </a:r>
            <a:r>
              <a:rPr lang="en-US" sz="700" dirty="0">
                <a:hlinkClick r:id="rId9"/>
              </a:rPr>
              <a:t>RCW 13.34.030(6</a:t>
            </a:r>
            <a:r>
              <a:rPr lang="en-US" sz="700" dirty="0">
                <a:solidFill>
                  <a:schemeClr val="accent1"/>
                </a:solidFill>
              </a:rPr>
              <a:t>) </a:t>
            </a:r>
            <a:r>
              <a:rPr lang="en-US" sz="700" dirty="0"/>
              <a:t> </a:t>
            </a:r>
            <a:r>
              <a:rPr lang="en-US" sz="900" dirty="0"/>
              <a:t>Abandoned, abused, neglected, no parent, guardian or custodian capable .</a:t>
            </a:r>
          </a:p>
        </p:txBody>
      </p:sp>
      <p:sp>
        <p:nvSpPr>
          <p:cNvPr id="44" name="Text Placeholder 18">
            <a:extLst>
              <a:ext uri="{FF2B5EF4-FFF2-40B4-BE49-F238E27FC236}">
                <a16:creationId xmlns:a16="http://schemas.microsoft.com/office/drawing/2014/main" id="{DF097603-66C8-4E60-86ED-3FD04BB0C9D5}"/>
              </a:ext>
            </a:extLst>
          </p:cNvPr>
          <p:cNvSpPr txBox="1">
            <a:spLocks/>
          </p:cNvSpPr>
          <p:nvPr/>
        </p:nvSpPr>
        <p:spPr>
          <a:xfrm>
            <a:off x="3612758" y="5496385"/>
            <a:ext cx="3160466" cy="613405"/>
          </a:xfrm>
          <a:prstGeom prst="rect">
            <a:avLst/>
          </a:prstGeom>
          <a:effectLst>
            <a:outerShdw blurRad="63500" dist="38100" dir="2700000" algn="tl" rotWithShape="0">
              <a:prstClr val="black">
                <a:alpha val="50000"/>
              </a:prstClr>
            </a:outerShdw>
          </a:effectLst>
        </p:spPr>
        <p:txBody>
          <a:bodyPr vert="horz" lIns="91440" tIns="45720" rIns="91440" bIns="45720" rtlCol="0">
            <a:noAutofit/>
          </a:bodyPr>
          <a:lstStyle>
            <a:lvl1pPr marL="285750" indent="-285750" algn="ctr" defTabSz="914400" rtl="0" eaLnBrk="1" latinLnBrk="0" hangingPunct="1">
              <a:lnSpc>
                <a:spcPct val="90000"/>
              </a:lnSpc>
              <a:spcBef>
                <a:spcPts val="1000"/>
              </a:spcBef>
              <a:buFont typeface="Arial" panose="020B0604020202020204" pitchFamily="34" charset="0"/>
              <a:buChar char="•"/>
              <a:defRPr sz="14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r>
              <a:rPr lang="en-US" sz="900" dirty="0"/>
              <a:t>Review of  all factors in RCW… within 6 months from the beginning of the placement episode or no more than 90 days from the entry of the disposition order, whichever happens first.</a:t>
            </a:r>
          </a:p>
        </p:txBody>
      </p:sp>
      <p:sp>
        <p:nvSpPr>
          <p:cNvPr id="45" name="Text Placeholder 41">
            <a:extLst>
              <a:ext uri="{FF2B5EF4-FFF2-40B4-BE49-F238E27FC236}">
                <a16:creationId xmlns:a16="http://schemas.microsoft.com/office/drawing/2014/main" id="{3B6EA130-FE91-43B2-A9EC-AE0D59B82B93}"/>
              </a:ext>
            </a:extLst>
          </p:cNvPr>
          <p:cNvSpPr txBox="1">
            <a:spLocks/>
          </p:cNvSpPr>
          <p:nvPr/>
        </p:nvSpPr>
        <p:spPr>
          <a:xfrm>
            <a:off x="10086271" y="1805560"/>
            <a:ext cx="993833" cy="2472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0" kern="1200" cap="none" spc="0">
                <a:ln w="0"/>
                <a:solidFill>
                  <a:schemeClr val="bg1"/>
                </a:solidFill>
                <a:effectLst>
                  <a:outerShdw blurRad="127000" dist="63500" dir="2700000" algn="tl" rotWithShape="0">
                    <a:prstClr val="black">
                      <a:alpha val="50000"/>
                    </a:prstClr>
                  </a:outerShdw>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Services</a:t>
            </a:r>
          </a:p>
        </p:txBody>
      </p:sp>
    </p:spTree>
    <p:custDataLst>
      <p:tags r:id="rId1"/>
    </p:custDataLst>
    <p:extLst>
      <p:ext uri="{BB962C8B-B14F-4D97-AF65-F5344CB8AC3E}">
        <p14:creationId xmlns:p14="http://schemas.microsoft.com/office/powerpoint/2010/main" val="3278034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473B6FC-2D96-4862-9759-0FF6EC2B2DC2}"/>
              </a:ext>
            </a:extLst>
          </p:cNvPr>
          <p:cNvSpPr txBox="1">
            <a:spLocks/>
          </p:cNvSpPr>
          <p:nvPr/>
        </p:nvSpPr>
        <p:spPr>
          <a:xfrm>
            <a:off x="0" y="0"/>
            <a:ext cx="12192000" cy="1325563"/>
          </a:xfrm>
          <a:prstGeom prst="rect">
            <a:avLst/>
          </a:prstGeom>
          <a:solidFill>
            <a:schemeClr val="accent4">
              <a:lumMod val="75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rPr>
              <a:t>Shelter Care Hearing:</a:t>
            </a:r>
            <a:br>
              <a:rPr lang="en-US" sz="3600" dirty="0">
                <a:solidFill>
                  <a:schemeClr val="bg1"/>
                </a:solidFill>
                <a:effectLst>
                  <a:outerShdw blurRad="38100" dist="38100" dir="2700000" algn="tl">
                    <a:srgbClr val="000000">
                      <a:alpha val="43137"/>
                    </a:srgbClr>
                  </a:outerShdw>
                </a:effectLst>
              </a:rPr>
            </a:br>
            <a:r>
              <a:rPr lang="en-US" sz="3600" dirty="0">
                <a:solidFill>
                  <a:schemeClr val="bg1"/>
                </a:solidFill>
                <a:effectLst>
                  <a:outerShdw blurRad="38100" dist="38100" dir="2700000" algn="tl">
                    <a:srgbClr val="000000">
                      <a:alpha val="43137"/>
                    </a:srgbClr>
                  </a:outerShdw>
                </a:effectLst>
              </a:rPr>
              <a:t>Court Capacity &amp; Hearing Time</a:t>
            </a:r>
          </a:p>
        </p:txBody>
      </p:sp>
      <p:sp>
        <p:nvSpPr>
          <p:cNvPr id="9" name="Text Placeholder 2">
            <a:extLst>
              <a:ext uri="{FF2B5EF4-FFF2-40B4-BE49-F238E27FC236}">
                <a16:creationId xmlns:a16="http://schemas.microsoft.com/office/drawing/2014/main" id="{F69C4565-35D1-4C4E-A1CA-074BA91F8C20}"/>
              </a:ext>
            </a:extLst>
          </p:cNvPr>
          <p:cNvSpPr>
            <a:spLocks noGrp="1"/>
          </p:cNvSpPr>
          <p:nvPr>
            <p:ph type="body" sz="quarter" idx="13"/>
          </p:nvPr>
        </p:nvSpPr>
        <p:spPr>
          <a:xfrm>
            <a:off x="283991" y="3021064"/>
            <a:ext cx="6343650" cy="2597776"/>
          </a:xfrm>
          <a:solidFill>
            <a:srgbClr val="FEFFC5"/>
          </a:solidFill>
        </p:spPr>
        <p:txBody>
          <a:bodyPr>
            <a:noAutofit/>
          </a:bodyPr>
          <a:lstStyle/>
          <a:p>
            <a:pPr marL="285750" lvl="0" indent="-285750" algn="l">
              <a:lnSpc>
                <a:spcPct val="100000"/>
              </a:lnSpc>
              <a:spcBef>
                <a:spcPts val="0"/>
              </a:spcBef>
              <a:spcAft>
                <a:spcPts val="600"/>
              </a:spcAft>
              <a:buFont typeface="Wingdings" panose="05000000000000000000" pitchFamily="2" charset="2"/>
              <a:buChar char="q"/>
            </a:pPr>
            <a:r>
              <a:rPr lang="en-US" sz="1200" dirty="0">
                <a:solidFill>
                  <a:schemeClr val="tx2">
                    <a:lumMod val="50000"/>
                  </a:schemeClr>
                </a:solidFill>
              </a:rPr>
              <a:t>On average, how many Shelter Care Hearings does your court hold per month? </a:t>
            </a:r>
          </a:p>
          <a:p>
            <a:pPr marL="285750" indent="-285750" algn="l">
              <a:lnSpc>
                <a:spcPct val="100000"/>
              </a:lnSpc>
              <a:spcBef>
                <a:spcPts val="0"/>
              </a:spcBef>
              <a:spcAft>
                <a:spcPts val="600"/>
              </a:spcAft>
              <a:buFont typeface="Wingdings" panose="05000000000000000000" pitchFamily="2" charset="2"/>
              <a:buChar char="q"/>
            </a:pPr>
            <a:r>
              <a:rPr lang="en-US" sz="1200" dirty="0">
                <a:solidFill>
                  <a:schemeClr val="tx2">
                    <a:lumMod val="50000"/>
                  </a:schemeClr>
                </a:solidFill>
                <a:ea typeface="Calibri" panose="020F0502020204030204" pitchFamily="34" charset="0"/>
                <a:cs typeface="Times New Roman" panose="02020603050405020304" pitchFamily="18" charset="0"/>
              </a:rPr>
              <a:t>On average, how long does your court currently spend on shelter care hearings? </a:t>
            </a:r>
          </a:p>
          <a:p>
            <a:pPr marL="285750" indent="-285750" algn="l">
              <a:lnSpc>
                <a:spcPct val="100000"/>
              </a:lnSpc>
              <a:spcBef>
                <a:spcPts val="0"/>
              </a:spcBef>
              <a:spcAft>
                <a:spcPts val="600"/>
              </a:spcAft>
              <a:buFont typeface="Wingdings" panose="05000000000000000000" pitchFamily="2" charset="2"/>
              <a:buChar char="q"/>
            </a:pPr>
            <a:r>
              <a:rPr lang="en-US" sz="1200" dirty="0">
                <a:solidFill>
                  <a:schemeClr val="tx2">
                    <a:lumMod val="50000"/>
                  </a:schemeClr>
                </a:solidFill>
                <a:ea typeface="Calibri" panose="020F0502020204030204" pitchFamily="34" charset="0"/>
                <a:cs typeface="Times New Roman" panose="02020603050405020304" pitchFamily="18" charset="0"/>
              </a:rPr>
              <a:t>How does your court currently structure the calendar to hear dependency cases? </a:t>
            </a:r>
          </a:p>
          <a:p>
            <a:pPr marL="285750" indent="-285750" algn="l">
              <a:lnSpc>
                <a:spcPct val="100000"/>
              </a:lnSpc>
              <a:spcBef>
                <a:spcPts val="0"/>
              </a:spcBef>
              <a:spcAft>
                <a:spcPts val="600"/>
              </a:spcAft>
              <a:buFont typeface="Wingdings" panose="05000000000000000000" pitchFamily="2" charset="2"/>
              <a:buChar char="q"/>
            </a:pPr>
            <a:r>
              <a:rPr lang="en-US" sz="1200" dirty="0">
                <a:solidFill>
                  <a:schemeClr val="tx2">
                    <a:lumMod val="50000"/>
                  </a:schemeClr>
                </a:solidFill>
                <a:ea typeface="Calibri" panose="020F0502020204030204" pitchFamily="34" charset="0"/>
                <a:cs typeface="Times New Roman" panose="02020603050405020304" pitchFamily="18" charset="0"/>
              </a:rPr>
              <a:t>Do you have regularly scheduled time for Shelter Care Hearings?</a:t>
            </a:r>
          </a:p>
          <a:p>
            <a:pPr marL="285750" indent="-285750" algn="l">
              <a:lnSpc>
                <a:spcPct val="100000"/>
              </a:lnSpc>
              <a:spcBef>
                <a:spcPts val="0"/>
              </a:spcBef>
              <a:spcAft>
                <a:spcPts val="600"/>
              </a:spcAft>
              <a:buFont typeface="Wingdings" panose="05000000000000000000" pitchFamily="2" charset="2"/>
              <a:buChar char="q"/>
            </a:pPr>
            <a:r>
              <a:rPr lang="en-US" sz="1200" dirty="0">
                <a:solidFill>
                  <a:schemeClr val="tx2">
                    <a:lumMod val="50000"/>
                  </a:schemeClr>
                </a:solidFill>
                <a:ea typeface="Calibri" panose="020F0502020204030204" pitchFamily="34" charset="0"/>
                <a:cs typeface="Times New Roman" panose="02020603050405020304" pitchFamily="18" charset="0"/>
              </a:rPr>
              <a:t>Does your court automatically set 30-Day Shelter Care Review hearings?</a:t>
            </a:r>
          </a:p>
          <a:p>
            <a:pPr marL="285750" indent="-285750" algn="l">
              <a:lnSpc>
                <a:spcPct val="100000"/>
              </a:lnSpc>
              <a:spcBef>
                <a:spcPts val="0"/>
              </a:spcBef>
              <a:spcAft>
                <a:spcPts val="600"/>
              </a:spcAft>
              <a:buFont typeface="Wingdings" panose="05000000000000000000" pitchFamily="2" charset="2"/>
              <a:buChar char="q"/>
            </a:pPr>
            <a:r>
              <a:rPr lang="en-US" sz="1200"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How is your court providing information to parents and children on how to access the Shelter Care Hearing (e.g., virtual attendance information)?</a:t>
            </a:r>
          </a:p>
          <a:p>
            <a:pPr marL="285750" indent="-285750" algn="l">
              <a:lnSpc>
                <a:spcPct val="100000"/>
              </a:lnSpc>
              <a:spcBef>
                <a:spcPts val="0"/>
              </a:spcBef>
              <a:spcAft>
                <a:spcPts val="600"/>
              </a:spcAft>
              <a:buFont typeface="Wingdings" panose="05000000000000000000" pitchFamily="2" charset="2"/>
              <a:buChar char="q"/>
            </a:pPr>
            <a:r>
              <a:rPr lang="en-US" sz="1200"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Is your court prepared to hold an additional shelter care hearing any time a child is removed during a case?</a:t>
            </a:r>
          </a:p>
          <a:p>
            <a:pPr marL="285750" indent="-285750" algn="l">
              <a:lnSpc>
                <a:spcPct val="100000"/>
              </a:lnSpc>
              <a:spcBef>
                <a:spcPts val="0"/>
              </a:spcBef>
              <a:spcAft>
                <a:spcPts val="600"/>
              </a:spcAft>
              <a:buFont typeface="Wingdings" panose="05000000000000000000" pitchFamily="2" charset="2"/>
              <a:buChar char="q"/>
            </a:pPr>
            <a:r>
              <a:rPr lang="en-US" sz="1200"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Does your calendar allow for enough time at Shelter Care Hearings to cover all needed information, including:</a:t>
            </a:r>
            <a:endParaRPr lang="en-US" sz="1200" dirty="0">
              <a:solidFill>
                <a:schemeClr val="tx2">
                  <a:lumMod val="50000"/>
                </a:schemeClr>
              </a:solidFill>
              <a:ea typeface="Calibri" panose="020F0502020204030204" pitchFamily="34" charset="0"/>
              <a:cs typeface="Times New Roman" panose="02020603050405020304" pitchFamily="18" charset="0"/>
            </a:endParaRPr>
          </a:p>
        </p:txBody>
      </p:sp>
      <p:sp>
        <p:nvSpPr>
          <p:cNvPr id="7" name="Text Placeholder 2">
            <a:extLst>
              <a:ext uri="{FF2B5EF4-FFF2-40B4-BE49-F238E27FC236}">
                <a16:creationId xmlns:a16="http://schemas.microsoft.com/office/drawing/2014/main" id="{41AE5DD9-C0EA-4B64-9627-3289D153C76F}"/>
              </a:ext>
            </a:extLst>
          </p:cNvPr>
          <p:cNvSpPr txBox="1">
            <a:spLocks/>
          </p:cNvSpPr>
          <p:nvPr/>
        </p:nvSpPr>
        <p:spPr>
          <a:xfrm>
            <a:off x="5562600" y="2497843"/>
            <a:ext cx="5410200" cy="4191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US" sz="2000" b="1" u="sng" dirty="0"/>
          </a:p>
          <a:p>
            <a:pPr algn="l"/>
            <a:endParaRPr lang="en-US" sz="1800"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endParaRPr lang="en-US" sz="1800"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endParaRPr lang="en-US" sz="1800"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800"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 </a:t>
            </a:r>
          </a:p>
          <a:p>
            <a:pPr marL="171450" indent="-171450" algn="l">
              <a:buFont typeface="Wingdings" panose="05000000000000000000" pitchFamily="2" charset="2"/>
              <a:buChar char="Ø"/>
            </a:pPr>
            <a:endParaRPr lang="en-US" sz="1800"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171450" indent="-171450" algn="l">
              <a:buFont typeface="Wingdings" panose="05000000000000000000" pitchFamily="2" charset="2"/>
              <a:buChar char="Ø"/>
            </a:pPr>
            <a:endParaRPr lang="en-US" sz="1800"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171450" indent="-171450" algn="l">
              <a:buFont typeface="Wingdings" panose="05000000000000000000" pitchFamily="2" charset="2"/>
              <a:buChar char="Ø"/>
            </a:pPr>
            <a:endParaRPr lang="en-US" sz="1800" dirty="0"/>
          </a:p>
        </p:txBody>
      </p:sp>
      <p:sp>
        <p:nvSpPr>
          <p:cNvPr id="8" name="Rectangle 7">
            <a:extLst>
              <a:ext uri="{FF2B5EF4-FFF2-40B4-BE49-F238E27FC236}">
                <a16:creationId xmlns:a16="http://schemas.microsoft.com/office/drawing/2014/main" id="{C48DFBB1-4F8D-405C-992F-742CC442BD27}"/>
              </a:ext>
            </a:extLst>
          </p:cNvPr>
          <p:cNvSpPr/>
          <p:nvPr/>
        </p:nvSpPr>
        <p:spPr>
          <a:xfrm>
            <a:off x="7012159" y="3025355"/>
            <a:ext cx="4895850" cy="3359061"/>
          </a:xfrm>
          <a:prstGeom prst="rect">
            <a:avLst/>
          </a:prstGeom>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171450" indent="-171450">
              <a:lnSpc>
                <a:spcPct val="107000"/>
              </a:lnSpc>
              <a:spcAft>
                <a:spcPts val="800"/>
              </a:spcAft>
              <a:buFont typeface="Wingdings" panose="05000000000000000000" pitchFamily="2" charset="2"/>
              <a:buChar char="q"/>
            </a:pPr>
            <a:r>
              <a:rPr lang="en-US" sz="1400" b="1" dirty="0">
                <a:solidFill>
                  <a:schemeClr val="tx1">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1400" dirty="0">
                <a:solidFill>
                  <a:schemeClr val="tx1">
                    <a:lumMod val="10000"/>
                  </a:schemeClr>
                </a:solidFill>
                <a:latin typeface="Calibri" panose="020F0502020204030204" pitchFamily="34" charset="0"/>
                <a:ea typeface="Calibri" panose="020F0502020204030204" pitchFamily="34" charset="0"/>
                <a:cs typeface="Times New Roman" panose="02020603050405020304" pitchFamily="18" charset="0"/>
              </a:rPr>
              <a:t>Contact FYJP about doing a Hearing Timing Study to assess the average amount of time spent on hearings                              </a:t>
            </a: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Basic Court Timing Tool</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Wingdings" panose="05000000000000000000" pitchFamily="2" charset="2"/>
              <a:buChar char="q"/>
            </a:pPr>
            <a:r>
              <a:rPr lang="en-US" sz="1400" b="1" dirty="0">
                <a:solidFill>
                  <a:schemeClr val="tx1">
                    <a:lumMod val="10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1400" dirty="0">
                <a:solidFill>
                  <a:schemeClr val="tx1">
                    <a:lumMod val="10000"/>
                  </a:schemeClr>
                </a:solidFill>
                <a:latin typeface="Calibri" panose="020F0502020204030204" pitchFamily="34" charset="0"/>
                <a:ea typeface="Calibri" panose="020F0502020204030204" pitchFamily="34" charset="0"/>
                <a:cs typeface="Times New Roman" panose="02020603050405020304" pitchFamily="18" charset="0"/>
              </a:rPr>
              <a:t>Consider time-certain or block calendaring to build efficiency and capacity in your court’s docketing structure.                         </a:t>
            </a: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Docket Management Infographic</a:t>
            </a:r>
            <a:endPar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Wingdings" panose="05000000000000000000" pitchFamily="2" charset="2"/>
              <a:buChar char="q"/>
            </a:pPr>
            <a:r>
              <a:rPr lang="en-US" sz="1400" dirty="0">
                <a:solidFill>
                  <a:schemeClr val="tx1">
                    <a:lumMod val="10000"/>
                  </a:schemeClr>
                </a:solidFill>
                <a:latin typeface="Calibri" panose="020F0502020204030204" pitchFamily="34" charset="0"/>
                <a:ea typeface="Calibri" panose="020F0502020204030204" pitchFamily="34" charset="0"/>
                <a:cs typeface="Times New Roman" panose="02020603050405020304" pitchFamily="18" charset="0"/>
              </a:rPr>
              <a:t> Check out </a:t>
            </a:r>
            <a:r>
              <a:rPr lang="en-US" sz="1400"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NCJFCJ Best Practices for Shelter Care Hearings</a:t>
            </a:r>
          </a:p>
          <a:p>
            <a:pPr marL="171450" indent="-171450">
              <a:lnSpc>
                <a:spcPct val="107000"/>
              </a:lnSpc>
              <a:spcAft>
                <a:spcPts val="800"/>
              </a:spcAft>
              <a:buFont typeface="Wingdings" panose="05000000000000000000" pitchFamily="2" charset="2"/>
              <a:buChar char="q"/>
            </a:pPr>
            <a:r>
              <a:rPr lang="en-US" sz="1400" dirty="0">
                <a:solidFill>
                  <a:schemeClr val="tx2"/>
                </a:solidFill>
              </a:rPr>
              <a:t> Build in time and space for attorneys to have conversations prior to the hearing with their clients and other professionals </a:t>
            </a:r>
          </a:p>
          <a:p>
            <a:pPr marL="628650" lvl="1" indent="-171450">
              <a:lnSpc>
                <a:spcPct val="107000"/>
              </a:lnSpc>
              <a:spcAft>
                <a:spcPts val="800"/>
              </a:spcAft>
              <a:buFont typeface="Wingdings" panose="05000000000000000000" pitchFamily="2" charset="2"/>
              <a:buChar char="§"/>
            </a:pPr>
            <a:r>
              <a:rPr lang="en-US" sz="1200" dirty="0">
                <a:solidFill>
                  <a:schemeClr val="tx2"/>
                </a:solidFill>
              </a:rPr>
              <a:t>Example: Shelter Care Hearings are scheduled 30-minutes prior to court actually starting. Professionals and parents show up to the courthouse and use this time to meet, negotiate, and determine if the hearing will be contested.</a:t>
            </a:r>
            <a:endParaRPr lang="en-US" sz="1200" dirty="0">
              <a:solidFill>
                <a:srgbClr val="0070C0"/>
              </a:solidFill>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584CB228-63AB-42E5-82C4-24D5D082D33B}"/>
              </a:ext>
            </a:extLst>
          </p:cNvPr>
          <p:cNvSpPr/>
          <p:nvPr/>
        </p:nvSpPr>
        <p:spPr>
          <a:xfrm>
            <a:off x="283991" y="5618840"/>
            <a:ext cx="2609850" cy="1200329"/>
          </a:xfrm>
          <a:prstGeom prst="rect">
            <a:avLst/>
          </a:prstGeom>
          <a:solidFill>
            <a:srgbClr val="FEFFC5"/>
          </a:solidFill>
        </p:spPr>
        <p:txBody>
          <a:bodyPr wrap="square">
            <a:spAutoFit/>
          </a:bodyPr>
          <a:lstStyle/>
          <a:p>
            <a:pPr marL="171450" indent="-171450">
              <a:buFont typeface="Wingdings" panose="05000000000000000000" pitchFamily="2" charset="2"/>
              <a:buChar char="§"/>
            </a:pPr>
            <a:r>
              <a:rPr lang="en-US" sz="1200" dirty="0">
                <a:solidFill>
                  <a:schemeClr val="tx1">
                    <a:lumMod val="10000"/>
                  </a:schemeClr>
                </a:solidFill>
              </a:rPr>
              <a:t>   Rights </a:t>
            </a:r>
          </a:p>
          <a:p>
            <a:pPr marL="285750" indent="-285750">
              <a:buFont typeface="Wingdings" panose="05000000000000000000" pitchFamily="2" charset="2"/>
              <a:buChar char="§"/>
            </a:pPr>
            <a:r>
              <a:rPr lang="en-US" sz="1200" dirty="0">
                <a:solidFill>
                  <a:schemeClr val="tx1">
                    <a:lumMod val="10000"/>
                  </a:schemeClr>
                </a:solidFill>
              </a:rPr>
              <a:t>Notices</a:t>
            </a:r>
          </a:p>
          <a:p>
            <a:pPr marL="285750" indent="-285750">
              <a:buFont typeface="Wingdings" panose="05000000000000000000" pitchFamily="2" charset="2"/>
              <a:buChar char="§"/>
            </a:pPr>
            <a:r>
              <a:rPr lang="en-US" sz="1200" dirty="0">
                <a:solidFill>
                  <a:schemeClr val="tx1">
                    <a:lumMod val="10000"/>
                  </a:schemeClr>
                </a:solidFill>
              </a:rPr>
              <a:t>Attorney Assignment</a:t>
            </a:r>
          </a:p>
          <a:p>
            <a:pPr marL="285750" indent="-285750">
              <a:buFont typeface="Wingdings" panose="05000000000000000000" pitchFamily="2" charset="2"/>
              <a:buChar char="§"/>
            </a:pPr>
            <a:r>
              <a:rPr lang="en-US" sz="1200" dirty="0">
                <a:solidFill>
                  <a:schemeClr val="tx1">
                    <a:lumMod val="10000"/>
                  </a:schemeClr>
                </a:solidFill>
              </a:rPr>
              <a:t>Child Advocate Appointment</a:t>
            </a:r>
          </a:p>
          <a:p>
            <a:pPr marL="285750" indent="-285750">
              <a:buFont typeface="Wingdings" panose="05000000000000000000" pitchFamily="2" charset="2"/>
              <a:buChar char="§"/>
            </a:pPr>
            <a:r>
              <a:rPr lang="en-US" sz="1200" dirty="0">
                <a:solidFill>
                  <a:schemeClr val="tx1">
                    <a:lumMod val="10000"/>
                  </a:schemeClr>
                </a:solidFill>
              </a:rPr>
              <a:t>Testimony</a:t>
            </a:r>
          </a:p>
          <a:p>
            <a:pPr marL="285750" indent="-285750">
              <a:buFont typeface="Wingdings" panose="05000000000000000000" pitchFamily="2" charset="2"/>
              <a:buChar char="§"/>
            </a:pPr>
            <a:r>
              <a:rPr lang="en-US" sz="1200" dirty="0">
                <a:solidFill>
                  <a:schemeClr val="tx1">
                    <a:lumMod val="10000"/>
                  </a:schemeClr>
                </a:solidFill>
              </a:rPr>
              <a:t>Court Hearing Schedules</a:t>
            </a:r>
          </a:p>
        </p:txBody>
      </p:sp>
      <p:sp>
        <p:nvSpPr>
          <p:cNvPr id="16" name="Rectangle 15">
            <a:extLst>
              <a:ext uri="{FF2B5EF4-FFF2-40B4-BE49-F238E27FC236}">
                <a16:creationId xmlns:a16="http://schemas.microsoft.com/office/drawing/2014/main" id="{FAC5C8FB-C67B-4877-8128-F9CB20E8930A}"/>
              </a:ext>
            </a:extLst>
          </p:cNvPr>
          <p:cNvSpPr/>
          <p:nvPr/>
        </p:nvSpPr>
        <p:spPr>
          <a:xfrm>
            <a:off x="2563186" y="5618840"/>
            <a:ext cx="4064454" cy="1200329"/>
          </a:xfrm>
          <a:prstGeom prst="rect">
            <a:avLst/>
          </a:prstGeom>
          <a:solidFill>
            <a:srgbClr val="FEFFC5"/>
          </a:solidFill>
        </p:spPr>
        <p:txBody>
          <a:bodyPr wrap="square">
            <a:spAutoFit/>
          </a:bodyPr>
          <a:lstStyle/>
          <a:p>
            <a:pPr marL="742950" lvl="1" indent="-285750">
              <a:buFont typeface="Wingdings" panose="05000000000000000000" pitchFamily="2" charset="2"/>
              <a:buChar char="§"/>
            </a:pPr>
            <a:r>
              <a:rPr lang="en-US" sz="1200" dirty="0">
                <a:solidFill>
                  <a:schemeClr val="tx1">
                    <a:lumMod val="10000"/>
                  </a:schemeClr>
                </a:solidFill>
              </a:rPr>
              <a:t>Reason to Know/ICWA Determination</a:t>
            </a:r>
          </a:p>
          <a:p>
            <a:pPr marL="742950" lvl="1" indent="-285750">
              <a:buFont typeface="Wingdings" panose="05000000000000000000" pitchFamily="2" charset="2"/>
              <a:buChar char="§"/>
            </a:pPr>
            <a:r>
              <a:rPr lang="en-US" sz="1200" dirty="0">
                <a:solidFill>
                  <a:schemeClr val="tx1">
                    <a:lumMod val="10000"/>
                  </a:schemeClr>
                </a:solidFill>
              </a:rPr>
              <a:t>Reasonable/Active Efforts Finding</a:t>
            </a:r>
          </a:p>
          <a:p>
            <a:pPr marL="742950" lvl="1" indent="-285750">
              <a:buFont typeface="Wingdings" panose="05000000000000000000" pitchFamily="2" charset="2"/>
              <a:buChar char="§"/>
            </a:pPr>
            <a:r>
              <a:rPr lang="en-US" sz="1200" dirty="0">
                <a:solidFill>
                  <a:schemeClr val="tx1">
                    <a:lumMod val="10000"/>
                  </a:schemeClr>
                </a:solidFill>
              </a:rPr>
              <a:t>Child Removal, Placement Decision</a:t>
            </a:r>
          </a:p>
          <a:p>
            <a:pPr marL="742950" lvl="1" indent="-285750">
              <a:buFont typeface="Wingdings" panose="05000000000000000000" pitchFamily="2" charset="2"/>
              <a:buChar char="§"/>
            </a:pPr>
            <a:r>
              <a:rPr lang="en-US" sz="1200" dirty="0">
                <a:solidFill>
                  <a:schemeClr val="tx1">
                    <a:lumMod val="10000"/>
                  </a:schemeClr>
                </a:solidFill>
              </a:rPr>
              <a:t>Family Time/Sibling Contact Orders</a:t>
            </a:r>
          </a:p>
          <a:p>
            <a:pPr marL="742950" lvl="1" indent="-285750">
              <a:buFont typeface="Wingdings" panose="05000000000000000000" pitchFamily="2" charset="2"/>
              <a:buChar char="§"/>
            </a:pPr>
            <a:r>
              <a:rPr lang="en-US" sz="1200" dirty="0">
                <a:solidFill>
                  <a:schemeClr val="tx1">
                    <a:lumMod val="10000"/>
                  </a:schemeClr>
                </a:solidFill>
              </a:rPr>
              <a:t>Educational Decisions</a:t>
            </a:r>
          </a:p>
          <a:p>
            <a:pPr marL="742950" lvl="1" indent="-285750">
              <a:buFont typeface="Wingdings" panose="05000000000000000000" pitchFamily="2" charset="2"/>
              <a:buChar char="§"/>
            </a:pPr>
            <a:r>
              <a:rPr lang="en-US" sz="1200" dirty="0">
                <a:solidFill>
                  <a:schemeClr val="tx1">
                    <a:lumMod val="10000"/>
                  </a:schemeClr>
                </a:solidFill>
              </a:rPr>
              <a:t>Medical Decisions</a:t>
            </a:r>
          </a:p>
        </p:txBody>
      </p:sp>
      <p:sp>
        <p:nvSpPr>
          <p:cNvPr id="12" name="Rectangle 11">
            <a:extLst>
              <a:ext uri="{FF2B5EF4-FFF2-40B4-BE49-F238E27FC236}">
                <a16:creationId xmlns:a16="http://schemas.microsoft.com/office/drawing/2014/main" id="{A150A0A9-018B-4388-9296-49008AF4654D}"/>
              </a:ext>
            </a:extLst>
          </p:cNvPr>
          <p:cNvSpPr/>
          <p:nvPr/>
        </p:nvSpPr>
        <p:spPr>
          <a:xfrm>
            <a:off x="304801" y="1562744"/>
            <a:ext cx="11582399" cy="830997"/>
          </a:xfrm>
          <a:prstGeom prst="rect">
            <a:avLst/>
          </a:prstGeom>
          <a:noFill/>
          <a:ln w="3810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13" name="Straight Connector 12">
            <a:extLst>
              <a:ext uri="{FF2B5EF4-FFF2-40B4-BE49-F238E27FC236}">
                <a16:creationId xmlns:a16="http://schemas.microsoft.com/office/drawing/2014/main" id="{6CD894F3-E502-446D-B8B8-2F6AE9FB7263}"/>
              </a:ext>
            </a:extLst>
          </p:cNvPr>
          <p:cNvCxnSpPr>
            <a:cxnSpLocks/>
            <a:endCxn id="12" idx="0"/>
          </p:cNvCxnSpPr>
          <p:nvPr/>
        </p:nvCxnSpPr>
        <p:spPr>
          <a:xfrm>
            <a:off x="6096000" y="1325563"/>
            <a:ext cx="1" cy="237181"/>
          </a:xfrm>
          <a:prstGeom prst="line">
            <a:avLst/>
          </a:prstGeom>
          <a:ln w="28575">
            <a:solidFill>
              <a:schemeClr val="accent4">
                <a:lumMod val="75000"/>
              </a:schemeClr>
            </a:solidFill>
            <a:prstDash val="sysDot"/>
          </a:ln>
        </p:spPr>
        <p:style>
          <a:lnRef idx="1">
            <a:schemeClr val="accent2"/>
          </a:lnRef>
          <a:fillRef idx="0">
            <a:schemeClr val="accent2"/>
          </a:fillRef>
          <a:effectRef idx="0">
            <a:schemeClr val="accent2"/>
          </a:effectRef>
          <a:fontRef idx="minor">
            <a:schemeClr val="tx1"/>
          </a:fontRef>
        </p:style>
      </p:cxnSp>
      <p:sp>
        <p:nvSpPr>
          <p:cNvPr id="14" name="Rectangle 13">
            <a:extLst>
              <a:ext uri="{FF2B5EF4-FFF2-40B4-BE49-F238E27FC236}">
                <a16:creationId xmlns:a16="http://schemas.microsoft.com/office/drawing/2014/main" id="{F86A2F88-C14F-47EF-9A1A-671B5D4D5338}"/>
              </a:ext>
            </a:extLst>
          </p:cNvPr>
          <p:cNvSpPr/>
          <p:nvPr/>
        </p:nvSpPr>
        <p:spPr>
          <a:xfrm>
            <a:off x="283991" y="2497843"/>
            <a:ext cx="6343649" cy="523220"/>
          </a:xfrm>
          <a:prstGeom prst="rect">
            <a:avLst/>
          </a:prstGeom>
          <a:solidFill>
            <a:srgbClr val="FDFF97"/>
          </a:solidFill>
          <a:ln>
            <a:solidFill>
              <a:schemeClr val="tx2"/>
            </a:solidFill>
          </a:ln>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solidFill>
                  <a:schemeClr val="tx2">
                    <a:lumMod val="50000"/>
                  </a:schemeClr>
                </a:solidFill>
              </a:rPr>
              <a:t>Questions to Consider</a:t>
            </a:r>
          </a:p>
        </p:txBody>
      </p:sp>
      <p:sp>
        <p:nvSpPr>
          <p:cNvPr id="18" name="Rectangle 17">
            <a:extLst>
              <a:ext uri="{FF2B5EF4-FFF2-40B4-BE49-F238E27FC236}">
                <a16:creationId xmlns:a16="http://schemas.microsoft.com/office/drawing/2014/main" id="{408E2FAA-2148-4ECB-927C-327901003C76}"/>
              </a:ext>
            </a:extLst>
          </p:cNvPr>
          <p:cNvSpPr/>
          <p:nvPr/>
        </p:nvSpPr>
        <p:spPr>
          <a:xfrm>
            <a:off x="7010400" y="2542865"/>
            <a:ext cx="4895849" cy="523220"/>
          </a:xfrm>
          <a:prstGeom prst="rect">
            <a:avLst/>
          </a:prstGeom>
          <a:solidFill>
            <a:schemeClr val="tx2">
              <a:lumMod val="20000"/>
              <a:lumOff val="80000"/>
            </a:schemeClr>
          </a:solidFill>
          <a:ln>
            <a:solidFill>
              <a:schemeClr val="tx2"/>
            </a:solidFill>
          </a:ln>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solidFill>
                  <a:schemeClr val="tx2">
                    <a:lumMod val="50000"/>
                  </a:schemeClr>
                </a:solidFill>
              </a:rPr>
              <a:t>Research &amp; Recommendations</a:t>
            </a:r>
          </a:p>
        </p:txBody>
      </p:sp>
      <p:sp>
        <p:nvSpPr>
          <p:cNvPr id="4" name="Rectangle 3">
            <a:extLst>
              <a:ext uri="{FF2B5EF4-FFF2-40B4-BE49-F238E27FC236}">
                <a16:creationId xmlns:a16="http://schemas.microsoft.com/office/drawing/2014/main" id="{405E6C48-870C-40E1-B5DC-73D71217B60D}"/>
              </a:ext>
            </a:extLst>
          </p:cNvPr>
          <p:cNvSpPr/>
          <p:nvPr/>
        </p:nvSpPr>
        <p:spPr>
          <a:xfrm>
            <a:off x="2057400" y="1765876"/>
            <a:ext cx="8458200" cy="424732"/>
          </a:xfrm>
          <a:prstGeom prst="rect">
            <a:avLst/>
          </a:prstGeom>
        </p:spPr>
        <p:txBody>
          <a:bodyPr wrap="square">
            <a:spAutoFit/>
          </a:bodyPr>
          <a:lstStyle/>
          <a:p>
            <a:pPr lvl="0" algn="ctr">
              <a:lnSpc>
                <a:spcPct val="90000"/>
              </a:lnSpc>
              <a:spcBef>
                <a:spcPts val="1000"/>
              </a:spcBef>
            </a:pPr>
            <a:r>
              <a:rPr lang="en-US" sz="2400" b="1" dirty="0">
                <a:solidFill>
                  <a:schemeClr val="tx1">
                    <a:lumMod val="10000"/>
                  </a:schemeClr>
                </a:solidFill>
              </a:rPr>
              <a:t>Is there enough </a:t>
            </a:r>
            <a:r>
              <a:rPr lang="en-US" sz="2400" b="1" u="sng" dirty="0">
                <a:solidFill>
                  <a:schemeClr val="tx1">
                    <a:lumMod val="10000"/>
                  </a:schemeClr>
                </a:solidFill>
              </a:rPr>
              <a:t>time</a:t>
            </a:r>
            <a:r>
              <a:rPr lang="en-US" sz="2400" b="1" dirty="0">
                <a:solidFill>
                  <a:schemeClr val="tx1">
                    <a:lumMod val="10000"/>
                  </a:schemeClr>
                </a:solidFill>
              </a:rPr>
              <a:t> for meaningful hearings?</a:t>
            </a:r>
          </a:p>
        </p:txBody>
      </p:sp>
    </p:spTree>
    <p:custDataLst>
      <p:tags r:id="rId1"/>
    </p:custDataLst>
    <p:extLst>
      <p:ext uri="{BB962C8B-B14F-4D97-AF65-F5344CB8AC3E}">
        <p14:creationId xmlns:p14="http://schemas.microsoft.com/office/powerpoint/2010/main" val="1337389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473B6FC-2D96-4862-9759-0FF6EC2B2DC2}"/>
              </a:ext>
            </a:extLst>
          </p:cNvPr>
          <p:cNvSpPr txBox="1">
            <a:spLocks/>
          </p:cNvSpPr>
          <p:nvPr/>
        </p:nvSpPr>
        <p:spPr>
          <a:xfrm>
            <a:off x="0" y="0"/>
            <a:ext cx="12192000" cy="1325563"/>
          </a:xfrm>
          <a:prstGeom prst="rect">
            <a:avLst/>
          </a:prstGeom>
          <a:solidFill>
            <a:schemeClr val="accent4">
              <a:lumMod val="75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rPr>
              <a:t>Contested Shelter Care Hearing:</a:t>
            </a:r>
          </a:p>
          <a:p>
            <a:r>
              <a:rPr lang="en-US" sz="4000" dirty="0">
                <a:solidFill>
                  <a:schemeClr val="bg1"/>
                </a:solidFill>
                <a:effectLst>
                  <a:outerShdw blurRad="38100" dist="38100" dir="2700000" algn="tl">
                    <a:srgbClr val="000000">
                      <a:alpha val="43137"/>
                    </a:srgbClr>
                  </a:outerShdw>
                </a:effectLst>
              </a:rPr>
              <a:t>Court Capacity &amp; Hearing Time</a:t>
            </a:r>
          </a:p>
        </p:txBody>
      </p:sp>
      <p:sp>
        <p:nvSpPr>
          <p:cNvPr id="6" name="Text Placeholder 2">
            <a:extLst>
              <a:ext uri="{FF2B5EF4-FFF2-40B4-BE49-F238E27FC236}">
                <a16:creationId xmlns:a16="http://schemas.microsoft.com/office/drawing/2014/main" id="{9E8D072D-786B-49B5-91D3-59CD6905F4E2}"/>
              </a:ext>
            </a:extLst>
          </p:cNvPr>
          <p:cNvSpPr txBox="1">
            <a:spLocks/>
          </p:cNvSpPr>
          <p:nvPr/>
        </p:nvSpPr>
        <p:spPr>
          <a:xfrm>
            <a:off x="304802" y="3066084"/>
            <a:ext cx="6019800" cy="3487115"/>
          </a:xfrm>
          <a:prstGeom prst="rect">
            <a:avLst/>
          </a:prstGeom>
          <a:solidFill>
            <a:srgbClr val="FEFFC5"/>
          </a:solidFill>
          <a:ln>
            <a:solidFill>
              <a:schemeClr val="tx2">
                <a:lumMod val="50000"/>
              </a:schemeClr>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buFont typeface="Wingdings" panose="05000000000000000000" pitchFamily="2" charset="2"/>
              <a:buChar char="q"/>
            </a:pPr>
            <a:r>
              <a:rPr lang="en-US" sz="1600" dirty="0">
                <a:solidFill>
                  <a:schemeClr val="tx2">
                    <a:lumMod val="50000"/>
                  </a:schemeClr>
                </a:solidFill>
              </a:rPr>
              <a:t>Does our process and calendars allow enough time to have a robust contested hearing? </a:t>
            </a:r>
          </a:p>
          <a:p>
            <a:pPr marL="285750" indent="-285750" algn="l">
              <a:buFont typeface="Wingdings" panose="05000000000000000000" pitchFamily="2" charset="2"/>
              <a:buChar char="q"/>
            </a:pPr>
            <a:r>
              <a:rPr lang="en-US" sz="1600" dirty="0">
                <a:solidFill>
                  <a:schemeClr val="tx2">
                    <a:lumMod val="50000"/>
                  </a:schemeClr>
                </a:solidFill>
              </a:rPr>
              <a:t>Is the court going to use a recording of the hearing or will a court reporter’s time be needed?</a:t>
            </a:r>
          </a:p>
          <a:p>
            <a:pPr marL="285750" indent="-285750" algn="l">
              <a:buFont typeface="Wingdings" panose="05000000000000000000" pitchFamily="2" charset="2"/>
              <a:buChar char="q"/>
            </a:pPr>
            <a:r>
              <a:rPr lang="en-US" sz="1600" dirty="0">
                <a:solidFill>
                  <a:schemeClr val="tx2">
                    <a:lumMod val="50000"/>
                  </a:schemeClr>
                </a:solidFill>
                <a:ea typeface="Calibri" panose="020F0502020204030204" pitchFamily="34" charset="0"/>
                <a:cs typeface="Times New Roman" panose="02020603050405020304" pitchFamily="18" charset="0"/>
              </a:rPr>
              <a:t>If contested hearings cannot be held on the initial date, how soon after the initial Shelter Care Hearings can contested hearings be scheduled?</a:t>
            </a:r>
          </a:p>
          <a:p>
            <a:pPr marL="285750" indent="-285750" algn="l">
              <a:buFont typeface="Wingdings" panose="05000000000000000000" pitchFamily="2" charset="2"/>
              <a:buChar char="q"/>
            </a:pPr>
            <a:r>
              <a:rPr lang="en-US" sz="1600" dirty="0">
                <a:solidFill>
                  <a:schemeClr val="tx2">
                    <a:lumMod val="50000"/>
                  </a:schemeClr>
                </a:solidFill>
              </a:rPr>
              <a:t>Examples of commonly contested topics:  </a:t>
            </a:r>
          </a:p>
          <a:p>
            <a:pPr marL="971550" lvl="1" indent="-285750">
              <a:buFont typeface="Wingdings" panose="05000000000000000000" pitchFamily="2" charset="2"/>
              <a:buChar char="§"/>
            </a:pPr>
            <a:r>
              <a:rPr lang="en-US" sz="1600" dirty="0">
                <a:solidFill>
                  <a:schemeClr val="tx2">
                    <a:lumMod val="50000"/>
                  </a:schemeClr>
                </a:solidFill>
              </a:rPr>
              <a:t>Notices</a:t>
            </a:r>
          </a:p>
          <a:p>
            <a:pPr marL="971550" lvl="1" indent="-285750">
              <a:buFont typeface="Wingdings" panose="05000000000000000000" pitchFamily="2" charset="2"/>
              <a:buChar char="§"/>
            </a:pPr>
            <a:r>
              <a:rPr lang="en-US" sz="1600" dirty="0">
                <a:solidFill>
                  <a:schemeClr val="tx2">
                    <a:lumMod val="50000"/>
                  </a:schemeClr>
                </a:solidFill>
              </a:rPr>
              <a:t>Reasonable &amp; Active Efforts </a:t>
            </a:r>
          </a:p>
          <a:p>
            <a:pPr marL="971550" lvl="1" indent="-285750">
              <a:buFont typeface="Wingdings" panose="05000000000000000000" pitchFamily="2" charset="2"/>
              <a:buChar char="§"/>
            </a:pPr>
            <a:r>
              <a:rPr lang="en-US" sz="1600" dirty="0">
                <a:solidFill>
                  <a:schemeClr val="tx2">
                    <a:lumMod val="50000"/>
                  </a:schemeClr>
                </a:solidFill>
              </a:rPr>
              <a:t>Child Removal/Placement Decision</a:t>
            </a:r>
          </a:p>
          <a:p>
            <a:pPr marL="971550" lvl="1" indent="-285750">
              <a:buFont typeface="Wingdings" panose="05000000000000000000" pitchFamily="2" charset="2"/>
              <a:buChar char="§"/>
            </a:pPr>
            <a:r>
              <a:rPr lang="en-US" sz="1600" dirty="0">
                <a:solidFill>
                  <a:schemeClr val="tx2">
                    <a:lumMod val="50000"/>
                  </a:schemeClr>
                </a:solidFill>
              </a:rPr>
              <a:t>Family Time Visitation</a:t>
            </a:r>
          </a:p>
        </p:txBody>
      </p:sp>
      <p:sp>
        <p:nvSpPr>
          <p:cNvPr id="3" name="Rectangle 2">
            <a:extLst>
              <a:ext uri="{FF2B5EF4-FFF2-40B4-BE49-F238E27FC236}">
                <a16:creationId xmlns:a16="http://schemas.microsoft.com/office/drawing/2014/main" id="{214AF89D-7ADB-4388-B80D-EE396CEC75C5}"/>
              </a:ext>
            </a:extLst>
          </p:cNvPr>
          <p:cNvSpPr/>
          <p:nvPr/>
        </p:nvSpPr>
        <p:spPr>
          <a:xfrm>
            <a:off x="495300" y="1582407"/>
            <a:ext cx="11201400" cy="830997"/>
          </a:xfrm>
          <a:prstGeom prst="rect">
            <a:avLst/>
          </a:prstGeom>
        </p:spPr>
        <p:txBody>
          <a:bodyPr wrap="square">
            <a:spAutoFit/>
          </a:bodyPr>
          <a:lstStyle/>
          <a:p>
            <a:pPr algn="ctr"/>
            <a:r>
              <a:rPr lang="en-US" sz="2400" b="1" dirty="0">
                <a:solidFill>
                  <a:schemeClr val="tx2">
                    <a:lumMod val="50000"/>
                  </a:schemeClr>
                </a:solidFill>
              </a:rPr>
              <a:t>Does our process allow enough hearing time for contested hearings to be held on the initial hearing date? </a:t>
            </a:r>
          </a:p>
        </p:txBody>
      </p:sp>
      <p:sp>
        <p:nvSpPr>
          <p:cNvPr id="7" name="Rectangle 6">
            <a:extLst>
              <a:ext uri="{FF2B5EF4-FFF2-40B4-BE49-F238E27FC236}">
                <a16:creationId xmlns:a16="http://schemas.microsoft.com/office/drawing/2014/main" id="{235E77BE-D1B5-4BE9-91CC-E7FB9A13D8AB}"/>
              </a:ext>
            </a:extLst>
          </p:cNvPr>
          <p:cNvSpPr/>
          <p:nvPr/>
        </p:nvSpPr>
        <p:spPr>
          <a:xfrm>
            <a:off x="7010398" y="3066084"/>
            <a:ext cx="4895849" cy="646331"/>
          </a:xfrm>
          <a:prstGeom prst="rect">
            <a:avLst/>
          </a:prstGeom>
          <a:ln>
            <a:solidFill>
              <a:schemeClr val="tx2">
                <a:lumMod val="50000"/>
              </a:schemeClr>
            </a:solid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285750" indent="-285750">
              <a:buFont typeface="Wingdings" panose="05000000000000000000" pitchFamily="2" charset="2"/>
              <a:buChar char="q"/>
            </a:pPr>
            <a:r>
              <a:rPr lang="en-US" dirty="0">
                <a:solidFill>
                  <a:schemeClr val="tx2">
                    <a:lumMod val="50000"/>
                  </a:schemeClr>
                </a:solidFill>
              </a:rPr>
              <a:t>Check out this research article: </a:t>
            </a:r>
            <a:r>
              <a:rPr lang="en-US" dirty="0">
                <a:solidFill>
                  <a:schemeClr val="tx2">
                    <a:lumMod val="50000"/>
                  </a:schemeClr>
                </a:solidFill>
                <a:hlinkClick r:id="rId3"/>
              </a:rPr>
              <a:t>Hearing Quality in Child Abuse &amp; Neglect Cases</a:t>
            </a:r>
            <a:endParaRPr lang="en-US" dirty="0">
              <a:solidFill>
                <a:schemeClr val="tx2">
                  <a:lumMod val="50000"/>
                </a:schemeClr>
              </a:solidFill>
            </a:endParaRPr>
          </a:p>
        </p:txBody>
      </p:sp>
      <p:sp>
        <p:nvSpPr>
          <p:cNvPr id="10" name="Rectangle 9">
            <a:extLst>
              <a:ext uri="{FF2B5EF4-FFF2-40B4-BE49-F238E27FC236}">
                <a16:creationId xmlns:a16="http://schemas.microsoft.com/office/drawing/2014/main" id="{A552D5B3-E499-4C4F-B199-9F3BBBFDD6F7}"/>
              </a:ext>
            </a:extLst>
          </p:cNvPr>
          <p:cNvSpPr/>
          <p:nvPr/>
        </p:nvSpPr>
        <p:spPr>
          <a:xfrm>
            <a:off x="304801" y="2542865"/>
            <a:ext cx="6019800" cy="523220"/>
          </a:xfrm>
          <a:prstGeom prst="rect">
            <a:avLst/>
          </a:prstGeom>
          <a:solidFill>
            <a:srgbClr val="FDFF97"/>
          </a:solidFill>
          <a:ln>
            <a:solidFill>
              <a:schemeClr val="tx2"/>
            </a:solidFill>
          </a:ln>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solidFill>
                  <a:schemeClr val="tx2">
                    <a:lumMod val="50000"/>
                  </a:schemeClr>
                </a:solidFill>
              </a:rPr>
              <a:t>Questions to Consider</a:t>
            </a:r>
          </a:p>
        </p:txBody>
      </p:sp>
      <p:sp>
        <p:nvSpPr>
          <p:cNvPr id="11" name="Rectangle 10">
            <a:extLst>
              <a:ext uri="{FF2B5EF4-FFF2-40B4-BE49-F238E27FC236}">
                <a16:creationId xmlns:a16="http://schemas.microsoft.com/office/drawing/2014/main" id="{B4C89FDE-C28E-4C58-9098-4B658B3D49F7}"/>
              </a:ext>
            </a:extLst>
          </p:cNvPr>
          <p:cNvSpPr/>
          <p:nvPr/>
        </p:nvSpPr>
        <p:spPr>
          <a:xfrm>
            <a:off x="7010400" y="2542865"/>
            <a:ext cx="4895849" cy="523220"/>
          </a:xfrm>
          <a:prstGeom prst="rect">
            <a:avLst/>
          </a:prstGeom>
          <a:solidFill>
            <a:schemeClr val="tx2">
              <a:lumMod val="20000"/>
              <a:lumOff val="80000"/>
            </a:schemeClr>
          </a:solidFill>
          <a:ln>
            <a:solidFill>
              <a:schemeClr val="tx2"/>
            </a:solidFill>
          </a:ln>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solidFill>
                  <a:schemeClr val="tx2">
                    <a:lumMod val="50000"/>
                  </a:schemeClr>
                </a:solidFill>
              </a:rPr>
              <a:t>Research &amp; Recommendations</a:t>
            </a:r>
          </a:p>
        </p:txBody>
      </p:sp>
      <p:sp>
        <p:nvSpPr>
          <p:cNvPr id="12" name="Rectangle 11">
            <a:extLst>
              <a:ext uri="{FF2B5EF4-FFF2-40B4-BE49-F238E27FC236}">
                <a16:creationId xmlns:a16="http://schemas.microsoft.com/office/drawing/2014/main" id="{B5FA0001-4F7C-4E4F-81C2-512B6BE0C865}"/>
              </a:ext>
            </a:extLst>
          </p:cNvPr>
          <p:cNvSpPr/>
          <p:nvPr/>
        </p:nvSpPr>
        <p:spPr>
          <a:xfrm>
            <a:off x="304801" y="1562744"/>
            <a:ext cx="11582399" cy="830997"/>
          </a:xfrm>
          <a:prstGeom prst="rect">
            <a:avLst/>
          </a:prstGeom>
          <a:noFill/>
          <a:ln w="3810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13" name="Straight Connector 12">
            <a:extLst>
              <a:ext uri="{FF2B5EF4-FFF2-40B4-BE49-F238E27FC236}">
                <a16:creationId xmlns:a16="http://schemas.microsoft.com/office/drawing/2014/main" id="{02DAE2EE-878D-45AB-B4D0-68A5B90CEE97}"/>
              </a:ext>
            </a:extLst>
          </p:cNvPr>
          <p:cNvCxnSpPr>
            <a:cxnSpLocks/>
            <a:endCxn id="12" idx="0"/>
          </p:cNvCxnSpPr>
          <p:nvPr/>
        </p:nvCxnSpPr>
        <p:spPr>
          <a:xfrm>
            <a:off x="6096000" y="1325563"/>
            <a:ext cx="1" cy="237181"/>
          </a:xfrm>
          <a:prstGeom prst="line">
            <a:avLst/>
          </a:prstGeom>
          <a:ln w="28575">
            <a:solidFill>
              <a:schemeClr val="accent6"/>
            </a:solidFill>
            <a:prstDash val="sysDot"/>
          </a:ln>
        </p:spPr>
        <p:style>
          <a:lnRef idx="1">
            <a:schemeClr val="accent2"/>
          </a:lnRef>
          <a:fillRef idx="0">
            <a:schemeClr val="accent2"/>
          </a:fillRef>
          <a:effectRef idx="0">
            <a:schemeClr val="accent2"/>
          </a:effectRef>
          <a:fontRef idx="minor">
            <a:schemeClr val="tx1"/>
          </a:fontRef>
        </p:style>
      </p:cxnSp>
    </p:spTree>
    <p:custDataLst>
      <p:tags r:id="rId1"/>
    </p:custDataLst>
    <p:extLst>
      <p:ext uri="{BB962C8B-B14F-4D97-AF65-F5344CB8AC3E}">
        <p14:creationId xmlns:p14="http://schemas.microsoft.com/office/powerpoint/2010/main" val="2718914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056D297-3BE7-4BA1-A16F-E529B942D282}"/>
              </a:ext>
            </a:extLst>
          </p:cNvPr>
          <p:cNvSpPr/>
          <p:nvPr/>
        </p:nvSpPr>
        <p:spPr>
          <a:xfrm>
            <a:off x="304801" y="1562744"/>
            <a:ext cx="11582399" cy="830997"/>
          </a:xfrm>
          <a:prstGeom prst="rect">
            <a:avLst/>
          </a:prstGeom>
          <a:noFill/>
          <a:ln w="38100">
            <a:solidFill>
              <a:srgbClr val="346C8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 name="Title 1">
            <a:extLst>
              <a:ext uri="{FF2B5EF4-FFF2-40B4-BE49-F238E27FC236}">
                <a16:creationId xmlns:a16="http://schemas.microsoft.com/office/drawing/2014/main" id="{CD75F460-0CD2-4B43-91E4-318E303F2D33}"/>
              </a:ext>
            </a:extLst>
          </p:cNvPr>
          <p:cNvSpPr>
            <a:spLocks noGrp="1"/>
          </p:cNvSpPr>
          <p:nvPr>
            <p:ph type="title"/>
          </p:nvPr>
        </p:nvSpPr>
        <p:spPr>
          <a:xfrm>
            <a:off x="0" y="0"/>
            <a:ext cx="12192000" cy="1325563"/>
          </a:xfrm>
          <a:solidFill>
            <a:schemeClr val="accent1">
              <a:lumMod val="75000"/>
            </a:schemeClr>
          </a:solidFill>
        </p:spPr>
        <p:txBody>
          <a:bodyPr>
            <a:normAutofit/>
          </a:bodyPr>
          <a:lstStyle/>
          <a:p>
            <a:r>
              <a:rPr lang="en-US" sz="4000" b="1" dirty="0">
                <a:solidFill>
                  <a:schemeClr val="bg1"/>
                </a:solidFill>
                <a:effectLst>
                  <a:outerShdw blurRad="38100" dist="38100" dir="2700000" algn="tl">
                    <a:srgbClr val="000000">
                      <a:alpha val="43137"/>
                    </a:srgbClr>
                  </a:outerShdw>
                </a:effectLst>
              </a:rPr>
              <a:t>Dependency Petition Filing:</a:t>
            </a:r>
            <a:br>
              <a:rPr lang="en-US" sz="3600" dirty="0">
                <a:solidFill>
                  <a:schemeClr val="bg1"/>
                </a:solidFill>
                <a:effectLst>
                  <a:outerShdw blurRad="38100" dist="38100" dir="2700000" algn="tl">
                    <a:srgbClr val="000000">
                      <a:alpha val="43137"/>
                    </a:srgbClr>
                  </a:outerShdw>
                </a:effectLst>
              </a:rPr>
            </a:br>
            <a:r>
              <a:rPr lang="en-US" sz="3600" dirty="0">
                <a:solidFill>
                  <a:schemeClr val="bg1"/>
                </a:solidFill>
                <a:effectLst>
                  <a:outerShdw blurRad="38100" dist="38100" dir="2700000" algn="tl">
                    <a:srgbClr val="000000">
                      <a:alpha val="43137"/>
                    </a:srgbClr>
                  </a:outerShdw>
                </a:effectLst>
              </a:rPr>
              <a:t>Emergency Removal Decisions</a:t>
            </a:r>
          </a:p>
        </p:txBody>
      </p:sp>
      <p:sp>
        <p:nvSpPr>
          <p:cNvPr id="3" name="Text Placeholder 2">
            <a:extLst>
              <a:ext uri="{FF2B5EF4-FFF2-40B4-BE49-F238E27FC236}">
                <a16:creationId xmlns:a16="http://schemas.microsoft.com/office/drawing/2014/main" id="{8E18A9FC-27BA-48B9-B40E-AD7F3457946A}"/>
              </a:ext>
            </a:extLst>
          </p:cNvPr>
          <p:cNvSpPr>
            <a:spLocks noGrp="1"/>
          </p:cNvSpPr>
          <p:nvPr>
            <p:ph type="body" sz="quarter" idx="13"/>
          </p:nvPr>
        </p:nvSpPr>
        <p:spPr>
          <a:xfrm>
            <a:off x="533400" y="3084469"/>
            <a:ext cx="11201400" cy="3497070"/>
          </a:xfrm>
          <a:solidFill>
            <a:srgbClr val="FEFFC5"/>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a:normAutofit/>
          </a:bodyPr>
          <a:lstStyle/>
          <a:p>
            <a:pPr marL="342900" indent="-342900" algn="l">
              <a:buFont typeface="Wingdings" panose="05000000000000000000" pitchFamily="2" charset="2"/>
              <a:buChar char="q"/>
            </a:pPr>
            <a:r>
              <a:rPr lang="en-US" sz="2000" dirty="0">
                <a:solidFill>
                  <a:schemeClr val="tx2">
                    <a:lumMod val="50000"/>
                  </a:schemeClr>
                </a:solidFill>
              </a:rPr>
              <a:t>Is our court system and local child welfare system working with our local hospitals and law enforcement to ensure the new standard of imminent physical harm is understood?</a:t>
            </a:r>
          </a:p>
          <a:p>
            <a:pPr marL="342900" indent="-342900" algn="l">
              <a:buFont typeface="Wingdings" panose="05000000000000000000" pitchFamily="2" charset="2"/>
              <a:buChar char="q"/>
            </a:pPr>
            <a:r>
              <a:rPr lang="en-US" sz="2000" dirty="0">
                <a:solidFill>
                  <a:schemeClr val="tx2">
                    <a:lumMod val="50000"/>
                  </a:schemeClr>
                </a:solidFill>
              </a:rPr>
              <a:t>What do our dependency petitions include?</a:t>
            </a:r>
          </a:p>
          <a:p>
            <a:pPr marL="971550" lvl="1" indent="-285750">
              <a:buFont typeface="Wingdings" panose="05000000000000000000" pitchFamily="2" charset="2"/>
              <a:buChar char="§"/>
            </a:pPr>
            <a:r>
              <a:rPr lang="en-US" sz="1400" dirty="0">
                <a:solidFill>
                  <a:schemeClr val="tx2">
                    <a:lumMod val="50000"/>
                  </a:schemeClr>
                </a:solidFill>
              </a:rPr>
              <a:t>Is there a statement as to whether DCYF is explicitly requesting the removal of a child?</a:t>
            </a:r>
          </a:p>
          <a:p>
            <a:pPr marL="971550" lvl="1" indent="-285750">
              <a:buFont typeface="Wingdings" panose="05000000000000000000" pitchFamily="2" charset="2"/>
              <a:buChar char="§"/>
            </a:pPr>
            <a:r>
              <a:rPr lang="en-US" sz="1400" dirty="0">
                <a:solidFill>
                  <a:schemeClr val="tx2">
                    <a:lumMod val="50000"/>
                  </a:schemeClr>
                </a:solidFill>
              </a:rPr>
              <a:t>Is there a clear and specific statement as to the harm that will occur to the child if they remain in the home?</a:t>
            </a:r>
          </a:p>
          <a:p>
            <a:pPr marL="971550" lvl="1" indent="-285750">
              <a:buFont typeface="Wingdings" panose="05000000000000000000" pitchFamily="2" charset="2"/>
              <a:buChar char="§"/>
            </a:pPr>
            <a:r>
              <a:rPr lang="en-US" sz="1400" dirty="0">
                <a:solidFill>
                  <a:schemeClr val="tx2">
                    <a:lumMod val="50000"/>
                  </a:schemeClr>
                </a:solidFill>
              </a:rPr>
              <a:t>Is there a statement regarding “Reason to Know” if the child is or may be an Indian child, in regards to both parents?</a:t>
            </a:r>
          </a:p>
          <a:p>
            <a:pPr marL="971550" lvl="1" indent="-285750">
              <a:buFont typeface="Wingdings" panose="05000000000000000000" pitchFamily="2" charset="2"/>
              <a:buChar char="§"/>
            </a:pPr>
            <a:r>
              <a:rPr lang="en-US" sz="1400" dirty="0">
                <a:solidFill>
                  <a:schemeClr val="tx2">
                    <a:lumMod val="50000"/>
                  </a:schemeClr>
                </a:solidFill>
              </a:rPr>
              <a:t>Are the names, residence, and contact information, if known, of each parent, guardian, or custodian of the alleged dependency child included?</a:t>
            </a:r>
          </a:p>
          <a:p>
            <a:pPr marL="342900" indent="-342900" algn="l">
              <a:buFont typeface="Wingdings" panose="05000000000000000000" pitchFamily="2" charset="2"/>
              <a:buChar char="q"/>
            </a:pPr>
            <a:r>
              <a:rPr lang="en-US" sz="2000" dirty="0">
                <a:solidFill>
                  <a:schemeClr val="tx2">
                    <a:lumMod val="50000"/>
                  </a:schemeClr>
                </a:solidFill>
              </a:rPr>
              <a:t>What is our current process for parent notification?</a:t>
            </a:r>
          </a:p>
          <a:p>
            <a:pPr marL="971550" lvl="1" indent="-285750">
              <a:buFont typeface="Wingdings" panose="05000000000000000000" pitchFamily="2" charset="2"/>
              <a:buChar char="§"/>
            </a:pPr>
            <a:r>
              <a:rPr lang="en-US" sz="1400" dirty="0">
                <a:solidFill>
                  <a:schemeClr val="tx2">
                    <a:lumMod val="50000"/>
                  </a:schemeClr>
                </a:solidFill>
              </a:rPr>
              <a:t>Are parents being provided the dependency petition at the time of removal of the child?</a:t>
            </a:r>
          </a:p>
        </p:txBody>
      </p:sp>
      <p:sp>
        <p:nvSpPr>
          <p:cNvPr id="4" name="Rectangle 3">
            <a:extLst>
              <a:ext uri="{FF2B5EF4-FFF2-40B4-BE49-F238E27FC236}">
                <a16:creationId xmlns:a16="http://schemas.microsoft.com/office/drawing/2014/main" id="{FAB895F9-CBCF-4877-BE39-365F4038ACB1}"/>
              </a:ext>
            </a:extLst>
          </p:cNvPr>
          <p:cNvSpPr/>
          <p:nvPr/>
        </p:nvSpPr>
        <p:spPr>
          <a:xfrm>
            <a:off x="304800" y="1603481"/>
            <a:ext cx="11582398" cy="707886"/>
          </a:xfrm>
          <a:prstGeom prst="rect">
            <a:avLst/>
          </a:prstGeom>
        </p:spPr>
        <p:txBody>
          <a:bodyPr wrap="square">
            <a:spAutoFit/>
          </a:bodyPr>
          <a:lstStyle/>
          <a:p>
            <a:pPr algn="ctr"/>
            <a:r>
              <a:rPr lang="en-US" sz="2000" b="1" dirty="0">
                <a:solidFill>
                  <a:schemeClr val="tx2">
                    <a:lumMod val="50000"/>
                  </a:schemeClr>
                </a:solidFill>
              </a:rPr>
              <a:t>What is our court systems current practice around emergency child removal through ex </a:t>
            </a:r>
            <a:r>
              <a:rPr lang="en-US" sz="2000" b="1" dirty="0" err="1">
                <a:solidFill>
                  <a:schemeClr val="tx2">
                    <a:lumMod val="50000"/>
                  </a:schemeClr>
                </a:solidFill>
              </a:rPr>
              <a:t>parte</a:t>
            </a:r>
            <a:r>
              <a:rPr lang="en-US" sz="2000" b="1" dirty="0">
                <a:solidFill>
                  <a:schemeClr val="tx2">
                    <a:lumMod val="50000"/>
                  </a:schemeClr>
                </a:solidFill>
              </a:rPr>
              <a:t> orders, law enforcement custody, and hospital holds?</a:t>
            </a:r>
          </a:p>
        </p:txBody>
      </p:sp>
      <p:cxnSp>
        <p:nvCxnSpPr>
          <p:cNvPr id="8" name="Straight Connector 7">
            <a:extLst>
              <a:ext uri="{FF2B5EF4-FFF2-40B4-BE49-F238E27FC236}">
                <a16:creationId xmlns:a16="http://schemas.microsoft.com/office/drawing/2014/main" id="{06F03E56-9905-4D24-BABE-0E289AEC806A}"/>
              </a:ext>
            </a:extLst>
          </p:cNvPr>
          <p:cNvCxnSpPr>
            <a:cxnSpLocks/>
            <a:stCxn id="2" idx="2"/>
            <a:endCxn id="6" idx="0"/>
          </p:cNvCxnSpPr>
          <p:nvPr/>
        </p:nvCxnSpPr>
        <p:spPr>
          <a:xfrm>
            <a:off x="6096000" y="1325563"/>
            <a:ext cx="1" cy="237181"/>
          </a:xfrm>
          <a:prstGeom prst="line">
            <a:avLst/>
          </a:prstGeom>
          <a:ln w="28575">
            <a:prstDash val="sysDot"/>
          </a:ln>
        </p:spPr>
        <p:style>
          <a:lnRef idx="1">
            <a:schemeClr val="accent2"/>
          </a:lnRef>
          <a:fillRef idx="0">
            <a:schemeClr val="accent2"/>
          </a:fillRef>
          <a:effectRef idx="0">
            <a:schemeClr val="accent2"/>
          </a:effectRef>
          <a:fontRef idx="minor">
            <a:schemeClr val="tx1"/>
          </a:fontRef>
        </p:style>
      </p:cxnSp>
      <p:sp>
        <p:nvSpPr>
          <p:cNvPr id="14" name="Rectangle 13">
            <a:extLst>
              <a:ext uri="{FF2B5EF4-FFF2-40B4-BE49-F238E27FC236}">
                <a16:creationId xmlns:a16="http://schemas.microsoft.com/office/drawing/2014/main" id="{31829D86-D8AE-4AF2-98F6-C823F3ECFDD1}"/>
              </a:ext>
            </a:extLst>
          </p:cNvPr>
          <p:cNvSpPr/>
          <p:nvPr/>
        </p:nvSpPr>
        <p:spPr>
          <a:xfrm>
            <a:off x="533400" y="2587173"/>
            <a:ext cx="11201400" cy="523220"/>
          </a:xfrm>
          <a:prstGeom prst="rect">
            <a:avLst/>
          </a:prstGeom>
          <a:solidFill>
            <a:srgbClr val="FDFF97"/>
          </a:solidFill>
          <a:ln>
            <a:solidFill>
              <a:schemeClr val="tx2"/>
            </a:solidFill>
          </a:ln>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solidFill>
                  <a:schemeClr val="tx2">
                    <a:lumMod val="50000"/>
                  </a:schemeClr>
                </a:solidFill>
              </a:rPr>
              <a:t>Questions to Consider</a:t>
            </a:r>
          </a:p>
        </p:txBody>
      </p:sp>
    </p:spTree>
    <p:custDataLst>
      <p:tags r:id="rId1"/>
    </p:custDataLst>
    <p:extLst>
      <p:ext uri="{BB962C8B-B14F-4D97-AF65-F5344CB8AC3E}">
        <p14:creationId xmlns:p14="http://schemas.microsoft.com/office/powerpoint/2010/main" val="1484561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5F460-0CD2-4B43-91E4-318E303F2D33}"/>
              </a:ext>
            </a:extLst>
          </p:cNvPr>
          <p:cNvSpPr>
            <a:spLocks noGrp="1"/>
          </p:cNvSpPr>
          <p:nvPr>
            <p:ph type="title"/>
          </p:nvPr>
        </p:nvSpPr>
        <p:spPr>
          <a:xfrm>
            <a:off x="0" y="0"/>
            <a:ext cx="12192000" cy="1325563"/>
          </a:xfrm>
          <a:solidFill>
            <a:schemeClr val="accent1">
              <a:lumMod val="75000"/>
            </a:schemeClr>
          </a:solidFill>
        </p:spPr>
        <p:txBody>
          <a:bodyPr>
            <a:normAutofit/>
          </a:bodyPr>
          <a:lstStyle/>
          <a:p>
            <a:r>
              <a:rPr lang="en-US" sz="4000" b="1" dirty="0">
                <a:solidFill>
                  <a:schemeClr val="bg1"/>
                </a:solidFill>
                <a:effectLst>
                  <a:outerShdw blurRad="38100" dist="38100" dir="2700000" algn="tl">
                    <a:srgbClr val="000000">
                      <a:alpha val="43137"/>
                    </a:srgbClr>
                  </a:outerShdw>
                </a:effectLst>
              </a:rPr>
              <a:t>Dependency Petition Filing:</a:t>
            </a:r>
            <a:br>
              <a:rPr lang="en-US" sz="3600" dirty="0">
                <a:solidFill>
                  <a:schemeClr val="bg1"/>
                </a:solidFill>
                <a:effectLst>
                  <a:outerShdw blurRad="38100" dist="38100" dir="2700000" algn="tl">
                    <a:srgbClr val="000000">
                      <a:alpha val="43137"/>
                    </a:srgbClr>
                  </a:outerShdw>
                </a:effectLst>
              </a:rPr>
            </a:br>
            <a:r>
              <a:rPr lang="en-US" sz="3600" dirty="0">
                <a:solidFill>
                  <a:schemeClr val="bg1"/>
                </a:solidFill>
                <a:effectLst>
                  <a:outerShdw blurRad="38100" dist="38100" dir="2700000" algn="tl">
                    <a:srgbClr val="000000">
                      <a:alpha val="43137"/>
                    </a:srgbClr>
                  </a:outerShdw>
                </a:effectLst>
              </a:rPr>
              <a:t>Early Notification Process</a:t>
            </a:r>
          </a:p>
        </p:txBody>
      </p:sp>
      <p:sp>
        <p:nvSpPr>
          <p:cNvPr id="7" name="Text Placeholder 2">
            <a:extLst>
              <a:ext uri="{FF2B5EF4-FFF2-40B4-BE49-F238E27FC236}">
                <a16:creationId xmlns:a16="http://schemas.microsoft.com/office/drawing/2014/main" id="{5BC456E3-F739-47EE-97B6-405CA7053904}"/>
              </a:ext>
            </a:extLst>
          </p:cNvPr>
          <p:cNvSpPr>
            <a:spLocks noGrp="1"/>
          </p:cNvSpPr>
          <p:nvPr>
            <p:ph type="body" sz="quarter" idx="13"/>
          </p:nvPr>
        </p:nvSpPr>
        <p:spPr>
          <a:xfrm>
            <a:off x="553235" y="3147901"/>
            <a:ext cx="6076165" cy="3363322"/>
          </a:xfrm>
          <a:solidFill>
            <a:srgbClr val="FEFFC5"/>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a:normAutofit fontScale="92500" lnSpcReduction="20000"/>
          </a:bodyPr>
          <a:lstStyle/>
          <a:p>
            <a:pPr marL="457200" indent="-457200" algn="l">
              <a:buFont typeface="Wingdings" panose="05000000000000000000" pitchFamily="2" charset="2"/>
              <a:buChar char="q"/>
            </a:pPr>
            <a:r>
              <a:rPr lang="en-US" sz="1800" dirty="0"/>
              <a:t>How does early notification occur in your court system?</a:t>
            </a:r>
          </a:p>
          <a:p>
            <a:pPr marL="457200" indent="-457200" algn="l">
              <a:buFont typeface="Wingdings" panose="05000000000000000000" pitchFamily="2" charset="2"/>
              <a:buChar char="q"/>
            </a:pPr>
            <a:r>
              <a:rPr lang="en-US" sz="1800" dirty="0"/>
              <a:t>Who needs early notification of the dependency petition being filed?</a:t>
            </a:r>
          </a:p>
          <a:p>
            <a:pPr marL="1143000" lvl="1" indent="-457200">
              <a:buFont typeface="Wingdings" panose="05000000000000000000" pitchFamily="2" charset="2"/>
              <a:buChar char="§"/>
            </a:pPr>
            <a:r>
              <a:rPr lang="en-US" sz="1800" i="1" dirty="0">
                <a:solidFill>
                  <a:schemeClr val="tx2"/>
                </a:solidFill>
              </a:rPr>
              <a:t>Examples to discuss, Attorney assignor for the county, OPD, CASA/GAL </a:t>
            </a:r>
            <a:r>
              <a:rPr lang="en-US" sz="1800" i="1" u="sng" dirty="0">
                <a:solidFill>
                  <a:schemeClr val="tx2"/>
                </a:solidFill>
                <a:hlinkClick r:id="rId3">
                  <a:extLst>
                    <a:ext uri="{A12FA001-AC4F-418D-AE19-62706E023703}">
                      <ahyp:hlinkClr xmlns:ahyp="http://schemas.microsoft.com/office/drawing/2018/hyperlinkcolor" val="tx"/>
                    </a:ext>
                  </a:extLst>
                </a:hlinkClick>
              </a:rPr>
              <a:t>13.34.100(5)</a:t>
            </a:r>
            <a:r>
              <a:rPr lang="en-US" sz="1800" i="1" dirty="0">
                <a:solidFill>
                  <a:schemeClr val="tx2"/>
                </a:solidFill>
              </a:rPr>
              <a:t>, parent and children attorneys, court schedulers/clerks, parents, tribes, identified relatives that may be interested in placement or supporting the families, Parents for Parents.</a:t>
            </a:r>
          </a:p>
          <a:p>
            <a:pPr marL="457200" indent="-457200" algn="l">
              <a:buFont typeface="Wingdings" panose="05000000000000000000" pitchFamily="2" charset="2"/>
              <a:buChar char="q"/>
            </a:pPr>
            <a:r>
              <a:rPr lang="en-US" sz="1800" dirty="0"/>
              <a:t>When does notification need to be sent to the distribution list to ensure adequate time for parties to prepare for the shelter care hearing?</a:t>
            </a:r>
            <a:endParaRPr lang="en-US" sz="1800" dirty="0">
              <a:solidFill>
                <a:schemeClr val="tx1"/>
              </a:solidFill>
            </a:endParaRPr>
          </a:p>
          <a:p>
            <a:pPr marL="457200" indent="-457200" algn="l">
              <a:buFont typeface="Wingdings" panose="05000000000000000000" pitchFamily="2" charset="2"/>
              <a:buChar char="q"/>
            </a:pPr>
            <a:r>
              <a:rPr lang="en-US" sz="1800" dirty="0">
                <a:solidFill>
                  <a:schemeClr val="tx2"/>
                </a:solidFill>
              </a:rPr>
              <a:t>What information is included in early notification? Is there any information that should be included that is not already?</a:t>
            </a:r>
          </a:p>
        </p:txBody>
      </p:sp>
      <p:sp>
        <p:nvSpPr>
          <p:cNvPr id="6" name="Rectangle 5">
            <a:extLst>
              <a:ext uri="{FF2B5EF4-FFF2-40B4-BE49-F238E27FC236}">
                <a16:creationId xmlns:a16="http://schemas.microsoft.com/office/drawing/2014/main" id="{58AD3A23-5A89-484F-9752-8A1086680534}"/>
              </a:ext>
            </a:extLst>
          </p:cNvPr>
          <p:cNvSpPr/>
          <p:nvPr/>
        </p:nvSpPr>
        <p:spPr>
          <a:xfrm>
            <a:off x="266700" y="1600200"/>
            <a:ext cx="11582396" cy="707886"/>
          </a:xfrm>
          <a:prstGeom prst="rect">
            <a:avLst/>
          </a:prstGeom>
        </p:spPr>
        <p:txBody>
          <a:bodyPr wrap="square">
            <a:spAutoFit/>
          </a:bodyPr>
          <a:lstStyle/>
          <a:p>
            <a:pPr lvl="0" algn="ctr"/>
            <a:r>
              <a:rPr lang="en-US" sz="2000" b="1" dirty="0">
                <a:solidFill>
                  <a:schemeClr val="tx2">
                    <a:lumMod val="50000"/>
                  </a:schemeClr>
                </a:solidFill>
              </a:rPr>
              <a:t>Does our notification process for a dependency petition filing provide enough time for the shelter care hearing to be meet the new standards and requirements set in HB 1227?</a:t>
            </a:r>
          </a:p>
        </p:txBody>
      </p:sp>
      <p:sp>
        <p:nvSpPr>
          <p:cNvPr id="8" name="Rectangle 7">
            <a:extLst>
              <a:ext uri="{FF2B5EF4-FFF2-40B4-BE49-F238E27FC236}">
                <a16:creationId xmlns:a16="http://schemas.microsoft.com/office/drawing/2014/main" id="{0E1CBBC7-323A-458C-B842-106AC1C4ACDE}"/>
              </a:ext>
            </a:extLst>
          </p:cNvPr>
          <p:cNvSpPr/>
          <p:nvPr/>
        </p:nvSpPr>
        <p:spPr>
          <a:xfrm>
            <a:off x="304801" y="1562744"/>
            <a:ext cx="11582399" cy="830997"/>
          </a:xfrm>
          <a:prstGeom prst="rect">
            <a:avLst/>
          </a:prstGeom>
          <a:noFill/>
          <a:ln w="38100">
            <a:solidFill>
              <a:srgbClr val="346C8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cxnSp>
        <p:nvCxnSpPr>
          <p:cNvPr id="9" name="Straight Connector 8">
            <a:extLst>
              <a:ext uri="{FF2B5EF4-FFF2-40B4-BE49-F238E27FC236}">
                <a16:creationId xmlns:a16="http://schemas.microsoft.com/office/drawing/2014/main" id="{8483C98D-82E9-4AE6-B19D-A45E1B135165}"/>
              </a:ext>
            </a:extLst>
          </p:cNvPr>
          <p:cNvCxnSpPr>
            <a:cxnSpLocks/>
            <a:endCxn id="8" idx="0"/>
          </p:cNvCxnSpPr>
          <p:nvPr/>
        </p:nvCxnSpPr>
        <p:spPr>
          <a:xfrm>
            <a:off x="6096000" y="1325563"/>
            <a:ext cx="1" cy="237181"/>
          </a:xfrm>
          <a:prstGeom prst="line">
            <a:avLst/>
          </a:prstGeom>
          <a:ln w="28575">
            <a:prstDash val="sysDot"/>
          </a:ln>
        </p:spPr>
        <p:style>
          <a:lnRef idx="1">
            <a:schemeClr val="accent2"/>
          </a:lnRef>
          <a:fillRef idx="0">
            <a:schemeClr val="accent2"/>
          </a:fillRef>
          <a:effectRef idx="0">
            <a:schemeClr val="accent2"/>
          </a:effectRef>
          <a:fontRef idx="minor">
            <a:schemeClr val="tx1"/>
          </a:fontRef>
        </p:style>
      </p:cxnSp>
      <p:sp>
        <p:nvSpPr>
          <p:cNvPr id="10" name="Rectangle 9">
            <a:extLst>
              <a:ext uri="{FF2B5EF4-FFF2-40B4-BE49-F238E27FC236}">
                <a16:creationId xmlns:a16="http://schemas.microsoft.com/office/drawing/2014/main" id="{E21EEFB2-20B3-46DF-ABDB-F10F88AC618A}"/>
              </a:ext>
            </a:extLst>
          </p:cNvPr>
          <p:cNvSpPr/>
          <p:nvPr/>
        </p:nvSpPr>
        <p:spPr>
          <a:xfrm>
            <a:off x="553236" y="2651126"/>
            <a:ext cx="6076164" cy="523220"/>
          </a:xfrm>
          <a:prstGeom prst="rect">
            <a:avLst/>
          </a:prstGeom>
          <a:solidFill>
            <a:srgbClr val="FDFF97"/>
          </a:solidFill>
          <a:ln>
            <a:solidFill>
              <a:schemeClr val="tx2"/>
            </a:solidFill>
          </a:ln>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solidFill>
                  <a:schemeClr val="tx2">
                    <a:lumMod val="50000"/>
                  </a:schemeClr>
                </a:solidFill>
              </a:rPr>
              <a:t>Questions to Consider</a:t>
            </a:r>
          </a:p>
        </p:txBody>
      </p:sp>
      <p:sp>
        <p:nvSpPr>
          <p:cNvPr id="11" name="Rectangle 10">
            <a:extLst>
              <a:ext uri="{FF2B5EF4-FFF2-40B4-BE49-F238E27FC236}">
                <a16:creationId xmlns:a16="http://schemas.microsoft.com/office/drawing/2014/main" id="{3D2448A7-B3EA-4B7C-9211-F6895273698D}"/>
              </a:ext>
            </a:extLst>
          </p:cNvPr>
          <p:cNvSpPr/>
          <p:nvPr/>
        </p:nvSpPr>
        <p:spPr>
          <a:xfrm>
            <a:off x="6925857" y="3184412"/>
            <a:ext cx="4730975" cy="3286862"/>
          </a:xfrm>
          <a:prstGeom prst="rect">
            <a:avLst/>
          </a:prstGeom>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285750" indent="-285750">
              <a:lnSpc>
                <a:spcPct val="107000"/>
              </a:lnSpc>
              <a:spcAft>
                <a:spcPts val="800"/>
              </a:spcAft>
              <a:buFont typeface="Wingdings" panose="05000000000000000000" pitchFamily="2" charset="2"/>
              <a:buChar char="q"/>
            </a:pPr>
            <a:r>
              <a:rPr lang="en-US" dirty="0">
                <a:solidFill>
                  <a:schemeClr val="tx1">
                    <a:lumMod val="10000"/>
                  </a:schemeClr>
                </a:solidFill>
              </a:rPr>
              <a:t>Examples of things to consider in early notification:</a:t>
            </a:r>
          </a:p>
          <a:p>
            <a:pPr marL="742950" lvl="1" indent="-285750">
              <a:buFont typeface="Wingdings" panose="05000000000000000000" pitchFamily="2" charset="2"/>
              <a:buChar char="§"/>
            </a:pPr>
            <a:r>
              <a:rPr lang="en-US" sz="1200" dirty="0">
                <a:solidFill>
                  <a:schemeClr val="tx2"/>
                </a:solidFill>
              </a:rPr>
              <a:t>Placement Information: child placement information, type of placement, intent at shelter care for placement generic areas, not address</a:t>
            </a:r>
            <a:r>
              <a:rPr lang="en-US" sz="1200" dirty="0"/>
              <a:t>. </a:t>
            </a:r>
            <a:r>
              <a:rPr lang="en-US" sz="1200" u="sng" dirty="0">
                <a:solidFill>
                  <a:srgbClr val="0070C0"/>
                </a:solidFill>
              </a:rPr>
              <a:t>RCW 13.34.065(5)(j)(</a:t>
            </a:r>
            <a:r>
              <a:rPr lang="en-US" sz="1200" u="sng" dirty="0" err="1">
                <a:solidFill>
                  <a:srgbClr val="0070C0"/>
                </a:solidFill>
              </a:rPr>
              <a:t>i</a:t>
            </a:r>
            <a:r>
              <a:rPr lang="en-US" sz="1200" u="sng" dirty="0">
                <a:solidFill>
                  <a:srgbClr val="0070C0"/>
                </a:solidFill>
              </a:rPr>
              <a:t>)</a:t>
            </a:r>
          </a:p>
          <a:p>
            <a:pPr marL="742950" lvl="1" indent="-285750">
              <a:buFont typeface="Wingdings" panose="05000000000000000000" pitchFamily="2" charset="2"/>
              <a:buChar char="§"/>
            </a:pPr>
            <a:r>
              <a:rPr lang="en-US" sz="1200" dirty="0">
                <a:solidFill>
                  <a:schemeClr val="tx2"/>
                </a:solidFill>
              </a:rPr>
              <a:t>Proposed shelter care orders</a:t>
            </a:r>
          </a:p>
          <a:p>
            <a:pPr marL="742950" lvl="1" indent="-285750">
              <a:buFont typeface="Wingdings" panose="05000000000000000000" pitchFamily="2" charset="2"/>
              <a:buChar char="§"/>
            </a:pPr>
            <a:r>
              <a:rPr lang="en-US" sz="1200" dirty="0">
                <a:solidFill>
                  <a:schemeClr val="tx2"/>
                </a:solidFill>
              </a:rPr>
              <a:t>Parent and Child Attorney Assignments</a:t>
            </a:r>
          </a:p>
          <a:p>
            <a:pPr marL="742950" lvl="1" indent="-285750">
              <a:buFont typeface="Wingdings" panose="05000000000000000000" pitchFamily="2" charset="2"/>
              <a:buChar char="§"/>
            </a:pPr>
            <a:r>
              <a:rPr lang="en-US" sz="1200" dirty="0">
                <a:solidFill>
                  <a:schemeClr val="tx2"/>
                </a:solidFill>
              </a:rPr>
              <a:t>Name of AAG assigned for the initial hearing.</a:t>
            </a:r>
          </a:p>
          <a:p>
            <a:pPr marL="742950" lvl="1" indent="-285750">
              <a:buFont typeface="Wingdings" panose="05000000000000000000" pitchFamily="2" charset="2"/>
              <a:buChar char="§"/>
            </a:pPr>
            <a:r>
              <a:rPr lang="en-US" sz="1200" dirty="0">
                <a:solidFill>
                  <a:schemeClr val="tx2"/>
                </a:solidFill>
              </a:rPr>
              <a:t>Paternity/parentage concerns</a:t>
            </a:r>
          </a:p>
          <a:p>
            <a:pPr marL="742950" lvl="1" indent="-285750">
              <a:buFont typeface="Wingdings" panose="05000000000000000000" pitchFamily="2" charset="2"/>
              <a:buChar char="§"/>
            </a:pPr>
            <a:r>
              <a:rPr lang="en-US" sz="1200" dirty="0">
                <a:solidFill>
                  <a:schemeClr val="tx2"/>
                </a:solidFill>
              </a:rPr>
              <a:t>CASA/GAL assignments</a:t>
            </a:r>
          </a:p>
          <a:p>
            <a:pPr marL="742950" lvl="1" indent="-285750">
              <a:buFont typeface="Wingdings" panose="05000000000000000000" pitchFamily="2" charset="2"/>
              <a:buChar char="§"/>
            </a:pPr>
            <a:r>
              <a:rPr lang="en-US" sz="1200" dirty="0">
                <a:solidFill>
                  <a:schemeClr val="tx2"/>
                </a:solidFill>
              </a:rPr>
              <a:t>Parent contact information, if requested(</a:t>
            </a:r>
            <a:r>
              <a:rPr lang="en-US" sz="1200" dirty="0" err="1">
                <a:solidFill>
                  <a:schemeClr val="tx2"/>
                </a:solidFill>
              </a:rPr>
              <a:t>ing</a:t>
            </a:r>
            <a:r>
              <a:rPr lang="en-US" sz="1200" dirty="0">
                <a:solidFill>
                  <a:schemeClr val="tx2"/>
                </a:solidFill>
              </a:rPr>
              <a:t>) for incarcerated parents. </a:t>
            </a:r>
          </a:p>
          <a:p>
            <a:pPr marL="742950" lvl="1" indent="-285750">
              <a:buFont typeface="Wingdings" panose="05000000000000000000" pitchFamily="2" charset="2"/>
              <a:buChar char="§"/>
            </a:pPr>
            <a:r>
              <a:rPr lang="en-US" sz="1200" dirty="0">
                <a:solidFill>
                  <a:schemeClr val="tx2"/>
                </a:solidFill>
              </a:rPr>
              <a:t>How to access discovery</a:t>
            </a:r>
          </a:p>
          <a:p>
            <a:pPr marL="742950" lvl="1" indent="-285750">
              <a:buFont typeface="Wingdings" panose="05000000000000000000" pitchFamily="2" charset="2"/>
              <a:buChar char="§"/>
            </a:pPr>
            <a:r>
              <a:rPr lang="en-US" sz="1200" dirty="0">
                <a:solidFill>
                  <a:schemeClr val="tx2"/>
                </a:solidFill>
              </a:rPr>
              <a:t>72-hour and other visit information</a:t>
            </a:r>
          </a:p>
          <a:p>
            <a:pPr lvl="1">
              <a:lnSpc>
                <a:spcPct val="107000"/>
              </a:lnSpc>
              <a:spcAft>
                <a:spcPts val="800"/>
              </a:spcAft>
            </a:pPr>
            <a:endParaRPr lang="en-US" dirty="0">
              <a:solidFill>
                <a:schemeClr val="tx1">
                  <a:lumMod val="10000"/>
                </a:schemeClr>
              </a:solidFill>
            </a:endParaRPr>
          </a:p>
        </p:txBody>
      </p:sp>
      <p:sp>
        <p:nvSpPr>
          <p:cNvPr id="12" name="Rectangle 11">
            <a:extLst>
              <a:ext uri="{FF2B5EF4-FFF2-40B4-BE49-F238E27FC236}">
                <a16:creationId xmlns:a16="http://schemas.microsoft.com/office/drawing/2014/main" id="{EB449787-8016-47D7-A096-239647DE1712}"/>
              </a:ext>
            </a:extLst>
          </p:cNvPr>
          <p:cNvSpPr/>
          <p:nvPr/>
        </p:nvSpPr>
        <p:spPr>
          <a:xfrm>
            <a:off x="6925857" y="2661396"/>
            <a:ext cx="4730975" cy="523220"/>
          </a:xfrm>
          <a:prstGeom prst="rect">
            <a:avLst/>
          </a:prstGeom>
          <a:solidFill>
            <a:schemeClr val="tx2">
              <a:lumMod val="20000"/>
              <a:lumOff val="80000"/>
            </a:schemeClr>
          </a:solidFill>
          <a:ln>
            <a:solidFill>
              <a:schemeClr val="tx2"/>
            </a:solidFill>
          </a:ln>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solidFill>
                  <a:schemeClr val="tx2">
                    <a:lumMod val="50000"/>
                  </a:schemeClr>
                </a:solidFill>
              </a:rPr>
              <a:t>Research &amp; Recommendations</a:t>
            </a:r>
          </a:p>
        </p:txBody>
      </p:sp>
    </p:spTree>
    <p:custDataLst>
      <p:tags r:id="rId1"/>
    </p:custDataLst>
    <p:extLst>
      <p:ext uri="{BB962C8B-B14F-4D97-AF65-F5344CB8AC3E}">
        <p14:creationId xmlns:p14="http://schemas.microsoft.com/office/powerpoint/2010/main" val="16448026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EBEDF3"/>
      </a:dk1>
      <a:lt1>
        <a:srgbClr val="FFFFFF"/>
      </a:lt1>
      <a:dk2>
        <a:srgbClr val="444444"/>
      </a:dk2>
      <a:lt2>
        <a:srgbClr val="E7E6E6"/>
      </a:lt2>
      <a:accent1>
        <a:srgbClr val="00B0EC"/>
      </a:accent1>
      <a:accent2>
        <a:srgbClr val="0083B1"/>
      </a:accent2>
      <a:accent3>
        <a:srgbClr val="FF8151"/>
      </a:accent3>
      <a:accent4>
        <a:srgbClr val="FFB148"/>
      </a:accent4>
      <a:accent5>
        <a:srgbClr val="98C419"/>
      </a:accent5>
      <a:accent6>
        <a:srgbClr val="FF393E"/>
      </a:accent6>
      <a:hlink>
        <a:srgbClr val="00AFEC"/>
      </a:hlink>
      <a:folHlink>
        <a:srgbClr val="98C41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317508_Process flowchart gameboard_AAS_v3" id="{0D4EF410-748C-4798-9F5A-044C01F519EF}" vid="{4C2B99D2-B3F5-4D01-8E8E-F28F6671100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490981D-72C4-476E-A6B5-70E1E6C7AD5E}">
  <ds:schemaRefs>
    <ds:schemaRef ds:uri="http://schemas.microsoft.com/office/2006/documentManagement/types"/>
    <ds:schemaRef ds:uri="http://www.w3.org/XML/1998/namespace"/>
    <ds:schemaRef ds:uri="16c05727-aa75-4e4a-9b5f-8a80a1165891"/>
    <ds:schemaRef ds:uri="http://purl.org/dc/elements/1.1/"/>
    <ds:schemaRef ds:uri="http://schemas.microsoft.com/office/2006/metadata/properties"/>
    <ds:schemaRef ds:uri="http://purl.org/dc/terms/"/>
    <ds:schemaRef ds:uri="http://schemas.microsoft.com/office/infopath/2007/PartnerControls"/>
    <ds:schemaRef ds:uri="http://schemas.openxmlformats.org/package/2006/metadata/core-properties"/>
    <ds:schemaRef ds:uri="71af3243-3dd4-4a8d-8c0d-dd76da1f02a5"/>
    <ds:schemaRef ds:uri="http://purl.org/dc/dcmitype/"/>
  </ds:schemaRefs>
</ds:datastoreItem>
</file>

<file path=customXml/itemProps2.xml><?xml version="1.0" encoding="utf-8"?>
<ds:datastoreItem xmlns:ds="http://schemas.openxmlformats.org/officeDocument/2006/customXml" ds:itemID="{B2097422-3948-4F6F-B390-CE733BA37D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C5EB9D-7CF7-4BCF-B9A7-CEBF7BA0E7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Process flowchart gameboard</Template>
  <TotalTime>0</TotalTime>
  <Words>3479</Words>
  <Application>Microsoft Office PowerPoint</Application>
  <PresentationFormat>Widescreen</PresentationFormat>
  <Paragraphs>282</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 Narrow</vt:lpstr>
      <vt:lpstr>Calibri</vt:lpstr>
      <vt:lpstr>Calibri Light</vt:lpstr>
      <vt:lpstr>Times New Roman</vt:lpstr>
      <vt:lpstr>Wingdings</vt:lpstr>
      <vt:lpstr>Office Theme</vt:lpstr>
      <vt:lpstr>HB 1227  </vt:lpstr>
      <vt:lpstr>Instructions for Use</vt:lpstr>
      <vt:lpstr>Slide Title</vt:lpstr>
      <vt:lpstr>PowerPoint Presentation</vt:lpstr>
      <vt:lpstr>Slide Title</vt:lpstr>
      <vt:lpstr>PowerPoint Presentation</vt:lpstr>
      <vt:lpstr>PowerPoint Presentation</vt:lpstr>
      <vt:lpstr>Dependency Petition Filing: Emergency Removal Decisions</vt:lpstr>
      <vt:lpstr>Dependency Petition Filing: Early Notification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2022-11-10T16:00:38Z</dcterms:created>
  <dcterms:modified xsi:type="dcterms:W3CDTF">2023-01-26T20:41:36Z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ArticulateGUID">
    <vt:lpwstr>FA7E852F-E443-44A4-8A12-902B7D205B82</vt:lpwstr>
  </property>
  <property fmtid="{D5CDD505-2E9C-101B-9397-08002B2CF9AE}" pid="4" name="ArticulatePath">
    <vt:lpwstr>HB 1227 Court Readiness Roadmap</vt:lpwstr>
  </property>
</Properties>
</file>